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2" r:id="rId2"/>
  </p:sldMasterIdLst>
  <p:notesMasterIdLst>
    <p:notesMasterId r:id="rId42"/>
  </p:notesMasterIdLst>
  <p:sldIdLst>
    <p:sldId id="256" r:id="rId3"/>
    <p:sldId id="430" r:id="rId4"/>
    <p:sldId id="259" r:id="rId5"/>
    <p:sldId id="450" r:id="rId6"/>
    <p:sldId id="453" r:id="rId7"/>
    <p:sldId id="261" r:id="rId8"/>
    <p:sldId id="431" r:id="rId9"/>
    <p:sldId id="449" r:id="rId10"/>
    <p:sldId id="260" r:id="rId11"/>
    <p:sldId id="435" r:id="rId12"/>
    <p:sldId id="459" r:id="rId13"/>
    <p:sldId id="461" r:id="rId14"/>
    <p:sldId id="446" r:id="rId15"/>
    <p:sldId id="452" r:id="rId16"/>
    <p:sldId id="454" r:id="rId17"/>
    <p:sldId id="451" r:id="rId18"/>
    <p:sldId id="439" r:id="rId19"/>
    <p:sldId id="456" r:id="rId20"/>
    <p:sldId id="440" r:id="rId21"/>
    <p:sldId id="441" r:id="rId22"/>
    <p:sldId id="457" r:id="rId23"/>
    <p:sldId id="443" r:id="rId24"/>
    <p:sldId id="455" r:id="rId25"/>
    <p:sldId id="447" r:id="rId26"/>
    <p:sldId id="265" r:id="rId27"/>
    <p:sldId id="273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33" r:id="rId36"/>
    <p:sldId id="386" r:id="rId37"/>
    <p:sldId id="437" r:id="rId38"/>
    <p:sldId id="442" r:id="rId39"/>
    <p:sldId id="438" r:id="rId40"/>
    <p:sldId id="257" r:id="rId41"/>
  </p:sldIdLst>
  <p:sldSz cx="12192000" cy="6858000"/>
  <p:notesSz cx="6858000" cy="9144000"/>
  <p:embeddedFontLst>
    <p:embeddedFont>
      <p:font typeface="Arial Narrow" panose="020B0604020202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  <p:embeddedFont>
      <p:font typeface="Garamond" panose="02020404030301010803" pitchFamily="18" charset="0"/>
      <p:regular r:id="rId54"/>
      <p:bold r:id="rId55"/>
      <p:italic r:id="rId56"/>
    </p:embeddedFont>
    <p:embeddedFont>
      <p:font typeface="Gill Sans MT" panose="020B0502020104020203" pitchFamily="34" charset="77"/>
      <p:regular r:id="rId57"/>
      <p:bold r:id="rId58"/>
      <p:italic r:id="rId59"/>
      <p:boldItalic r:id="rId60"/>
    </p:embeddedFont>
    <p:embeddedFont>
      <p:font typeface="Helvetica" pitchFamily="2" charset="0"/>
      <p:regular r:id="rId61"/>
      <p:bold r:id="rId62"/>
      <p:italic r:id="rId63"/>
      <p:boldItalic r:id="rId64"/>
    </p:embeddedFont>
    <p:embeddedFont>
      <p:font typeface="Trebuchet MS" panose="020B0703020202090204" pitchFamily="34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4E9F9F-7D29-4E3A-BB3C-5DD343090E56}">
          <p14:sldIdLst>
            <p14:sldId id="256"/>
            <p14:sldId id="430"/>
            <p14:sldId id="259"/>
            <p14:sldId id="450"/>
          </p14:sldIdLst>
        </p14:section>
        <p14:section name="GPGPU-Sim Introduction" id="{ED19BF64-EAA6-4F0A-842B-90146C5B6C9D}">
          <p14:sldIdLst>
            <p14:sldId id="453"/>
            <p14:sldId id="261"/>
            <p14:sldId id="431"/>
            <p14:sldId id="449"/>
            <p14:sldId id="260"/>
            <p14:sldId id="435"/>
            <p14:sldId id="459"/>
            <p14:sldId id="461"/>
            <p14:sldId id="446"/>
            <p14:sldId id="452"/>
          </p14:sldIdLst>
        </p14:section>
        <p14:section name="New features in GPGPU-Sim" id="{8B2D6713-0E93-474F-82CE-44F44946CA65}">
          <p14:sldIdLst>
            <p14:sldId id="454"/>
            <p14:sldId id="451"/>
            <p14:sldId id="439"/>
            <p14:sldId id="456"/>
            <p14:sldId id="440"/>
            <p14:sldId id="441"/>
            <p14:sldId id="457"/>
            <p14:sldId id="443"/>
            <p14:sldId id="455"/>
          </p14:sldIdLst>
        </p14:section>
        <p14:section name="Wrap Up" id="{CAB4BD4F-7FFA-462A-B84E-01647F49C228}">
          <p14:sldIdLst>
            <p14:sldId id="447"/>
            <p14:sldId id="265"/>
          </p14:sldIdLst>
        </p14:section>
        <p14:section name="Backup Slides" id="{C1E1614A-063C-483A-9EFC-F60B503A622B}">
          <p14:sldIdLst>
            <p14:sldId id="273"/>
            <p14:sldId id="462"/>
            <p14:sldId id="463"/>
            <p14:sldId id="464"/>
            <p14:sldId id="465"/>
            <p14:sldId id="466"/>
            <p14:sldId id="467"/>
            <p14:sldId id="468"/>
            <p14:sldId id="433"/>
            <p14:sldId id="386"/>
            <p14:sldId id="437"/>
            <p14:sldId id="442"/>
            <p14:sldId id="43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AD6"/>
    <a:srgbClr val="E7EEEC"/>
    <a:srgbClr val="F8BCF7"/>
    <a:srgbClr val="9966FF"/>
    <a:srgbClr val="2A4B7C"/>
    <a:srgbClr val="00539C"/>
    <a:srgbClr val="AAEE54"/>
    <a:srgbClr val="FFC3C2"/>
    <a:srgbClr val="F7CAC9"/>
    <a:srgbClr val="FAA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66259" autoAdjust="0"/>
  </p:normalViewPr>
  <p:slideViewPr>
    <p:cSldViewPr snapToGrid="0" snapToObjects="1">
      <p:cViewPr varScale="1">
        <p:scale>
          <a:sx n="93" d="100"/>
          <a:sy n="93" d="100"/>
        </p:scale>
        <p:origin x="216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CUTLASS cycles[Cor=99.91%, Err=5.22%]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Sheet1!$B$2:$B$192</c:f>
              <c:numCache>
                <c:formatCode>0.00E+00</c:formatCode>
                <c:ptCount val="191"/>
                <c:pt idx="0">
                  <c:v>307000</c:v>
                </c:pt>
                <c:pt idx="1">
                  <c:v>309000</c:v>
                </c:pt>
                <c:pt idx="2">
                  <c:v>309000</c:v>
                </c:pt>
                <c:pt idx="3">
                  <c:v>309000</c:v>
                </c:pt>
                <c:pt idx="4">
                  <c:v>309000</c:v>
                </c:pt>
                <c:pt idx="5">
                  <c:v>310000</c:v>
                </c:pt>
                <c:pt idx="6">
                  <c:v>311000</c:v>
                </c:pt>
                <c:pt idx="7">
                  <c:v>312000</c:v>
                </c:pt>
                <c:pt idx="8">
                  <c:v>313000</c:v>
                </c:pt>
                <c:pt idx="9">
                  <c:v>314000</c:v>
                </c:pt>
                <c:pt idx="10">
                  <c:v>340000</c:v>
                </c:pt>
                <c:pt idx="11">
                  <c:v>340000</c:v>
                </c:pt>
                <c:pt idx="12">
                  <c:v>341000</c:v>
                </c:pt>
                <c:pt idx="13">
                  <c:v>346000</c:v>
                </c:pt>
                <c:pt idx="14">
                  <c:v>348000</c:v>
                </c:pt>
                <c:pt idx="15">
                  <c:v>355000</c:v>
                </c:pt>
                <c:pt idx="16">
                  <c:v>367000</c:v>
                </c:pt>
                <c:pt idx="17">
                  <c:v>596000</c:v>
                </c:pt>
                <c:pt idx="18">
                  <c:v>599000</c:v>
                </c:pt>
                <c:pt idx="19">
                  <c:v>601000</c:v>
                </c:pt>
                <c:pt idx="20">
                  <c:v>602000</c:v>
                </c:pt>
                <c:pt idx="21">
                  <c:v>610000</c:v>
                </c:pt>
                <c:pt idx="22">
                  <c:v>618000</c:v>
                </c:pt>
                <c:pt idx="23">
                  <c:v>622000</c:v>
                </c:pt>
                <c:pt idx="24">
                  <c:v>627000</c:v>
                </c:pt>
                <c:pt idx="25">
                  <c:v>634000</c:v>
                </c:pt>
                <c:pt idx="26">
                  <c:v>644000</c:v>
                </c:pt>
                <c:pt idx="27">
                  <c:v>660000</c:v>
                </c:pt>
                <c:pt idx="28">
                  <c:v>848000</c:v>
                </c:pt>
                <c:pt idx="29">
                  <c:v>850000</c:v>
                </c:pt>
                <c:pt idx="30">
                  <c:v>852000</c:v>
                </c:pt>
                <c:pt idx="31">
                  <c:v>855000</c:v>
                </c:pt>
                <c:pt idx="32">
                  <c:v>858000</c:v>
                </c:pt>
                <c:pt idx="33">
                  <c:v>901000</c:v>
                </c:pt>
                <c:pt idx="34">
                  <c:v>908000</c:v>
                </c:pt>
                <c:pt idx="35">
                  <c:v>927000</c:v>
                </c:pt>
                <c:pt idx="36">
                  <c:v>967000</c:v>
                </c:pt>
                <c:pt idx="37">
                  <c:v>979000</c:v>
                </c:pt>
                <c:pt idx="38">
                  <c:v>991000</c:v>
                </c:pt>
                <c:pt idx="39">
                  <c:v>1010000</c:v>
                </c:pt>
                <c:pt idx="40">
                  <c:v>1020000</c:v>
                </c:pt>
                <c:pt idx="41">
                  <c:v>1040000</c:v>
                </c:pt>
                <c:pt idx="42">
                  <c:v>1040000</c:v>
                </c:pt>
                <c:pt idx="43">
                  <c:v>1080000</c:v>
                </c:pt>
                <c:pt idx="44">
                  <c:v>1090000</c:v>
                </c:pt>
                <c:pt idx="45">
                  <c:v>1090000</c:v>
                </c:pt>
                <c:pt idx="46">
                  <c:v>1110000</c:v>
                </c:pt>
                <c:pt idx="47">
                  <c:v>1110000</c:v>
                </c:pt>
                <c:pt idx="48">
                  <c:v>1110000</c:v>
                </c:pt>
                <c:pt idx="49">
                  <c:v>1120000</c:v>
                </c:pt>
                <c:pt idx="50">
                  <c:v>1120000</c:v>
                </c:pt>
                <c:pt idx="51">
                  <c:v>1120000</c:v>
                </c:pt>
                <c:pt idx="52">
                  <c:v>1140000</c:v>
                </c:pt>
                <c:pt idx="53">
                  <c:v>1170000</c:v>
                </c:pt>
                <c:pt idx="54">
                  <c:v>1170000</c:v>
                </c:pt>
                <c:pt idx="55">
                  <c:v>1170000</c:v>
                </c:pt>
                <c:pt idx="56">
                  <c:v>1180000</c:v>
                </c:pt>
                <c:pt idx="57">
                  <c:v>1200000</c:v>
                </c:pt>
                <c:pt idx="58">
                  <c:v>1210000</c:v>
                </c:pt>
                <c:pt idx="59">
                  <c:v>1220000</c:v>
                </c:pt>
                <c:pt idx="60">
                  <c:v>1330000</c:v>
                </c:pt>
                <c:pt idx="61">
                  <c:v>1350000</c:v>
                </c:pt>
                <c:pt idx="62">
                  <c:v>1350000</c:v>
                </c:pt>
                <c:pt idx="63">
                  <c:v>1350000</c:v>
                </c:pt>
                <c:pt idx="64">
                  <c:v>1350000</c:v>
                </c:pt>
                <c:pt idx="65">
                  <c:v>1370000</c:v>
                </c:pt>
                <c:pt idx="66">
                  <c:v>1380000</c:v>
                </c:pt>
                <c:pt idx="67">
                  <c:v>1380000</c:v>
                </c:pt>
                <c:pt idx="68">
                  <c:v>1410000</c:v>
                </c:pt>
                <c:pt idx="69">
                  <c:v>1410000</c:v>
                </c:pt>
                <c:pt idx="70">
                  <c:v>1440000</c:v>
                </c:pt>
                <c:pt idx="71">
                  <c:v>1440000</c:v>
                </c:pt>
                <c:pt idx="72">
                  <c:v>1450000</c:v>
                </c:pt>
                <c:pt idx="73">
                  <c:v>1460000</c:v>
                </c:pt>
                <c:pt idx="74">
                  <c:v>1480000</c:v>
                </c:pt>
                <c:pt idx="75">
                  <c:v>1490000</c:v>
                </c:pt>
                <c:pt idx="76">
                  <c:v>1490000</c:v>
                </c:pt>
                <c:pt idx="77">
                  <c:v>1500000</c:v>
                </c:pt>
                <c:pt idx="78">
                  <c:v>1500000</c:v>
                </c:pt>
                <c:pt idx="79">
                  <c:v>1510000</c:v>
                </c:pt>
                <c:pt idx="80">
                  <c:v>1510000</c:v>
                </c:pt>
                <c:pt idx="81">
                  <c:v>1510000</c:v>
                </c:pt>
                <c:pt idx="82">
                  <c:v>1540000</c:v>
                </c:pt>
                <c:pt idx="83">
                  <c:v>1560000</c:v>
                </c:pt>
                <c:pt idx="84">
                  <c:v>1570000</c:v>
                </c:pt>
                <c:pt idx="85">
                  <c:v>1620000</c:v>
                </c:pt>
                <c:pt idx="86">
                  <c:v>1690000</c:v>
                </c:pt>
                <c:pt idx="87">
                  <c:v>1730000</c:v>
                </c:pt>
                <c:pt idx="88">
                  <c:v>1750000</c:v>
                </c:pt>
                <c:pt idx="89">
                  <c:v>1750000</c:v>
                </c:pt>
                <c:pt idx="90">
                  <c:v>2070000</c:v>
                </c:pt>
                <c:pt idx="91">
                  <c:v>2070000</c:v>
                </c:pt>
                <c:pt idx="92">
                  <c:v>2100000</c:v>
                </c:pt>
                <c:pt idx="93">
                  <c:v>2210000</c:v>
                </c:pt>
                <c:pt idx="94">
                  <c:v>2240000</c:v>
                </c:pt>
                <c:pt idx="95">
                  <c:v>2250000</c:v>
                </c:pt>
                <c:pt idx="96">
                  <c:v>2270000</c:v>
                </c:pt>
                <c:pt idx="97">
                  <c:v>2270000</c:v>
                </c:pt>
                <c:pt idx="98">
                  <c:v>2280000</c:v>
                </c:pt>
                <c:pt idx="99">
                  <c:v>2340000</c:v>
                </c:pt>
                <c:pt idx="100">
                  <c:v>2430000</c:v>
                </c:pt>
                <c:pt idx="101">
                  <c:v>2630000</c:v>
                </c:pt>
                <c:pt idx="102">
                  <c:v>2640000</c:v>
                </c:pt>
                <c:pt idx="103">
                  <c:v>2820000</c:v>
                </c:pt>
                <c:pt idx="104">
                  <c:v>2830000</c:v>
                </c:pt>
                <c:pt idx="105">
                  <c:v>3080000</c:v>
                </c:pt>
                <c:pt idx="106">
                  <c:v>3100000</c:v>
                </c:pt>
                <c:pt idx="107">
                  <c:v>3390000</c:v>
                </c:pt>
                <c:pt idx="108">
                  <c:v>3430000</c:v>
                </c:pt>
                <c:pt idx="109">
                  <c:v>4220000</c:v>
                </c:pt>
                <c:pt idx="110">
                  <c:v>4260000</c:v>
                </c:pt>
                <c:pt idx="111">
                  <c:v>4380000</c:v>
                </c:pt>
                <c:pt idx="112">
                  <c:v>4640000</c:v>
                </c:pt>
                <c:pt idx="113">
                  <c:v>4660000</c:v>
                </c:pt>
                <c:pt idx="114">
                  <c:v>4750000</c:v>
                </c:pt>
                <c:pt idx="115">
                  <c:v>5260000</c:v>
                </c:pt>
                <c:pt idx="116">
                  <c:v>5650000</c:v>
                </c:pt>
                <c:pt idx="117">
                  <c:v>7040000</c:v>
                </c:pt>
                <c:pt idx="118">
                  <c:v>7700000</c:v>
                </c:pt>
                <c:pt idx="119">
                  <c:v>8730000</c:v>
                </c:pt>
                <c:pt idx="120">
                  <c:v>8950000</c:v>
                </c:pt>
                <c:pt idx="121">
                  <c:v>9080000</c:v>
                </c:pt>
                <c:pt idx="122">
                  <c:v>9400000</c:v>
                </c:pt>
                <c:pt idx="123">
                  <c:v>9610000</c:v>
                </c:pt>
                <c:pt idx="124">
                  <c:v>9970000</c:v>
                </c:pt>
                <c:pt idx="125">
                  <c:v>11000000</c:v>
                </c:pt>
                <c:pt idx="126">
                  <c:v>11400000</c:v>
                </c:pt>
                <c:pt idx="127">
                  <c:v>12000000</c:v>
                </c:pt>
                <c:pt idx="128">
                  <c:v>12400000</c:v>
                </c:pt>
                <c:pt idx="129">
                  <c:v>12800000</c:v>
                </c:pt>
                <c:pt idx="130">
                  <c:v>13100000</c:v>
                </c:pt>
                <c:pt idx="131">
                  <c:v>14100000</c:v>
                </c:pt>
                <c:pt idx="132">
                  <c:v>15100000</c:v>
                </c:pt>
                <c:pt idx="133">
                  <c:v>15400000</c:v>
                </c:pt>
                <c:pt idx="134">
                  <c:v>15600000</c:v>
                </c:pt>
                <c:pt idx="135">
                  <c:v>16400000</c:v>
                </c:pt>
                <c:pt idx="136">
                  <c:v>16500000</c:v>
                </c:pt>
                <c:pt idx="137">
                  <c:v>16700000</c:v>
                </c:pt>
                <c:pt idx="138">
                  <c:v>17000000</c:v>
                </c:pt>
                <c:pt idx="139">
                  <c:v>17700000</c:v>
                </c:pt>
                <c:pt idx="140">
                  <c:v>17900000</c:v>
                </c:pt>
                <c:pt idx="141">
                  <c:v>19200000</c:v>
                </c:pt>
                <c:pt idx="142">
                  <c:v>19700000</c:v>
                </c:pt>
                <c:pt idx="143">
                  <c:v>21100000</c:v>
                </c:pt>
                <c:pt idx="144">
                  <c:v>21300000</c:v>
                </c:pt>
                <c:pt idx="145">
                  <c:v>21500000</c:v>
                </c:pt>
                <c:pt idx="146">
                  <c:v>22600000</c:v>
                </c:pt>
                <c:pt idx="147">
                  <c:v>22800000</c:v>
                </c:pt>
                <c:pt idx="148">
                  <c:v>25600000</c:v>
                </c:pt>
                <c:pt idx="149">
                  <c:v>26600000</c:v>
                </c:pt>
                <c:pt idx="150">
                  <c:v>26800000</c:v>
                </c:pt>
                <c:pt idx="151">
                  <c:v>28500000</c:v>
                </c:pt>
                <c:pt idx="152">
                  <c:v>28700000</c:v>
                </c:pt>
                <c:pt idx="153">
                  <c:v>29100000</c:v>
                </c:pt>
                <c:pt idx="154">
                  <c:v>29300000</c:v>
                </c:pt>
                <c:pt idx="155">
                  <c:v>31200000</c:v>
                </c:pt>
                <c:pt idx="156">
                  <c:v>31500000</c:v>
                </c:pt>
                <c:pt idx="157">
                  <c:v>31700000</c:v>
                </c:pt>
                <c:pt idx="158">
                  <c:v>32800000</c:v>
                </c:pt>
                <c:pt idx="159">
                  <c:v>33000000</c:v>
                </c:pt>
                <c:pt idx="160">
                  <c:v>34000000</c:v>
                </c:pt>
                <c:pt idx="161">
                  <c:v>35600000</c:v>
                </c:pt>
                <c:pt idx="162">
                  <c:v>36600000</c:v>
                </c:pt>
                <c:pt idx="163">
                  <c:v>42700000</c:v>
                </c:pt>
                <c:pt idx="164">
                  <c:v>45200000</c:v>
                </c:pt>
                <c:pt idx="165">
                  <c:v>48100000</c:v>
                </c:pt>
                <c:pt idx="166">
                  <c:v>50400000</c:v>
                </c:pt>
                <c:pt idx="167">
                  <c:v>51100000</c:v>
                </c:pt>
                <c:pt idx="168">
                  <c:v>53200000</c:v>
                </c:pt>
                <c:pt idx="169">
                  <c:v>57100000</c:v>
                </c:pt>
                <c:pt idx="170">
                  <c:v>58300000</c:v>
                </c:pt>
                <c:pt idx="171">
                  <c:v>60900000</c:v>
                </c:pt>
                <c:pt idx="172">
                  <c:v>63000000</c:v>
                </c:pt>
                <c:pt idx="173">
                  <c:v>67400000</c:v>
                </c:pt>
                <c:pt idx="174">
                  <c:v>72500000</c:v>
                </c:pt>
                <c:pt idx="175">
                  <c:v>73900000</c:v>
                </c:pt>
                <c:pt idx="176">
                  <c:v>80700000</c:v>
                </c:pt>
                <c:pt idx="177">
                  <c:v>239000000</c:v>
                </c:pt>
                <c:pt idx="178">
                  <c:v>239000000</c:v>
                </c:pt>
                <c:pt idx="179">
                  <c:v>239000000</c:v>
                </c:pt>
                <c:pt idx="180">
                  <c:v>239000000</c:v>
                </c:pt>
                <c:pt idx="181">
                  <c:v>239000000</c:v>
                </c:pt>
                <c:pt idx="182">
                  <c:v>239000000</c:v>
                </c:pt>
                <c:pt idx="183">
                  <c:v>239000000</c:v>
                </c:pt>
                <c:pt idx="184">
                  <c:v>239000000</c:v>
                </c:pt>
                <c:pt idx="185">
                  <c:v>239000000</c:v>
                </c:pt>
                <c:pt idx="186">
                  <c:v>239000000</c:v>
                </c:pt>
                <c:pt idx="187">
                  <c:v>258000000</c:v>
                </c:pt>
                <c:pt idx="188">
                  <c:v>258000000</c:v>
                </c:pt>
                <c:pt idx="189">
                  <c:v>262000000</c:v>
                </c:pt>
                <c:pt idx="190">
                  <c:v>263000000</c:v>
                </c:pt>
              </c:numCache>
            </c:numRef>
          </c:xVal>
          <c:yVal>
            <c:numRef>
              <c:f>Sheet1!$C$2:$C$192</c:f>
              <c:numCache>
                <c:formatCode>General</c:formatCode>
                <c:ptCount val="191"/>
                <c:pt idx="0">
                  <c:v>352759</c:v>
                </c:pt>
                <c:pt idx="1">
                  <c:v>353085</c:v>
                </c:pt>
                <c:pt idx="2">
                  <c:v>353107</c:v>
                </c:pt>
                <c:pt idx="3">
                  <c:v>353407</c:v>
                </c:pt>
                <c:pt idx="4">
                  <c:v>353640</c:v>
                </c:pt>
                <c:pt idx="5">
                  <c:v>353754</c:v>
                </c:pt>
                <c:pt idx="6">
                  <c:v>352861</c:v>
                </c:pt>
                <c:pt idx="7">
                  <c:v>353397</c:v>
                </c:pt>
                <c:pt idx="8">
                  <c:v>357032</c:v>
                </c:pt>
                <c:pt idx="9">
                  <c:v>356224</c:v>
                </c:pt>
                <c:pt idx="10">
                  <c:v>352375</c:v>
                </c:pt>
                <c:pt idx="11">
                  <c:v>354625</c:v>
                </c:pt>
                <c:pt idx="12">
                  <c:v>355164</c:v>
                </c:pt>
                <c:pt idx="13">
                  <c:v>340956</c:v>
                </c:pt>
                <c:pt idx="14">
                  <c:v>340956</c:v>
                </c:pt>
                <c:pt idx="15">
                  <c:v>353282</c:v>
                </c:pt>
                <c:pt idx="16">
                  <c:v>342476</c:v>
                </c:pt>
                <c:pt idx="17">
                  <c:v>582742</c:v>
                </c:pt>
                <c:pt idx="18">
                  <c:v>581921</c:v>
                </c:pt>
                <c:pt idx="19">
                  <c:v>595106</c:v>
                </c:pt>
                <c:pt idx="20">
                  <c:v>585567</c:v>
                </c:pt>
                <c:pt idx="21">
                  <c:v>584306</c:v>
                </c:pt>
                <c:pt idx="22">
                  <c:v>615241</c:v>
                </c:pt>
                <c:pt idx="23">
                  <c:v>587936</c:v>
                </c:pt>
                <c:pt idx="24">
                  <c:v>594470</c:v>
                </c:pt>
                <c:pt idx="25">
                  <c:v>615867</c:v>
                </c:pt>
                <c:pt idx="26">
                  <c:v>640155</c:v>
                </c:pt>
                <c:pt idx="27">
                  <c:v>646515</c:v>
                </c:pt>
                <c:pt idx="28">
                  <c:v>823640</c:v>
                </c:pt>
                <c:pt idx="29">
                  <c:v>823925</c:v>
                </c:pt>
                <c:pt idx="30">
                  <c:v>825753</c:v>
                </c:pt>
                <c:pt idx="31">
                  <c:v>824194</c:v>
                </c:pt>
                <c:pt idx="32">
                  <c:v>832214</c:v>
                </c:pt>
                <c:pt idx="33">
                  <c:v>873802</c:v>
                </c:pt>
                <c:pt idx="34">
                  <c:v>830383</c:v>
                </c:pt>
                <c:pt idx="35">
                  <c:v>833012</c:v>
                </c:pt>
                <c:pt idx="36">
                  <c:v>984650</c:v>
                </c:pt>
                <c:pt idx="37">
                  <c:v>990834</c:v>
                </c:pt>
                <c:pt idx="38">
                  <c:v>1017436</c:v>
                </c:pt>
                <c:pt idx="39">
                  <c:v>985052</c:v>
                </c:pt>
                <c:pt idx="40">
                  <c:v>1000216</c:v>
                </c:pt>
                <c:pt idx="41">
                  <c:v>1015178</c:v>
                </c:pt>
                <c:pt idx="42">
                  <c:v>1051918</c:v>
                </c:pt>
                <c:pt idx="43">
                  <c:v>1104874</c:v>
                </c:pt>
                <c:pt idx="44">
                  <c:v>1061801</c:v>
                </c:pt>
                <c:pt idx="45">
                  <c:v>1115388</c:v>
                </c:pt>
                <c:pt idx="46">
                  <c:v>1050248</c:v>
                </c:pt>
                <c:pt idx="47">
                  <c:v>1051124</c:v>
                </c:pt>
                <c:pt idx="48">
                  <c:v>1143230</c:v>
                </c:pt>
                <c:pt idx="49">
                  <c:v>1050508</c:v>
                </c:pt>
                <c:pt idx="50">
                  <c:v>1050510</c:v>
                </c:pt>
                <c:pt idx="51">
                  <c:v>1060910</c:v>
                </c:pt>
                <c:pt idx="52">
                  <c:v>1114335</c:v>
                </c:pt>
                <c:pt idx="53">
                  <c:v>1116700</c:v>
                </c:pt>
                <c:pt idx="54">
                  <c:v>1133938</c:v>
                </c:pt>
                <c:pt idx="55">
                  <c:v>1178529</c:v>
                </c:pt>
                <c:pt idx="56">
                  <c:v>1140699</c:v>
                </c:pt>
                <c:pt idx="57">
                  <c:v>1063089</c:v>
                </c:pt>
                <c:pt idx="58">
                  <c:v>1066149</c:v>
                </c:pt>
                <c:pt idx="59">
                  <c:v>1191063</c:v>
                </c:pt>
                <c:pt idx="60">
                  <c:v>1332653</c:v>
                </c:pt>
                <c:pt idx="61">
                  <c:v>1298412</c:v>
                </c:pt>
                <c:pt idx="62">
                  <c:v>1299375</c:v>
                </c:pt>
                <c:pt idx="63">
                  <c:v>1299871</c:v>
                </c:pt>
                <c:pt idx="64">
                  <c:v>1344781</c:v>
                </c:pt>
                <c:pt idx="65">
                  <c:v>1301416</c:v>
                </c:pt>
                <c:pt idx="66">
                  <c:v>1312378</c:v>
                </c:pt>
                <c:pt idx="67">
                  <c:v>1377237</c:v>
                </c:pt>
                <c:pt idx="68">
                  <c:v>1342135</c:v>
                </c:pt>
                <c:pt idx="69">
                  <c:v>1351807</c:v>
                </c:pt>
                <c:pt idx="70">
                  <c:v>1346283</c:v>
                </c:pt>
                <c:pt idx="71">
                  <c:v>1393007</c:v>
                </c:pt>
                <c:pt idx="72">
                  <c:v>1423693</c:v>
                </c:pt>
                <c:pt idx="73">
                  <c:v>1376971</c:v>
                </c:pt>
                <c:pt idx="74">
                  <c:v>1411722</c:v>
                </c:pt>
                <c:pt idx="75">
                  <c:v>1423547</c:v>
                </c:pt>
                <c:pt idx="76">
                  <c:v>1423981</c:v>
                </c:pt>
                <c:pt idx="77">
                  <c:v>1424975</c:v>
                </c:pt>
                <c:pt idx="78">
                  <c:v>1426453</c:v>
                </c:pt>
                <c:pt idx="79">
                  <c:v>1313765</c:v>
                </c:pt>
                <c:pt idx="80">
                  <c:v>1439506</c:v>
                </c:pt>
                <c:pt idx="81">
                  <c:v>1440149</c:v>
                </c:pt>
                <c:pt idx="82">
                  <c:v>1318701</c:v>
                </c:pt>
                <c:pt idx="83">
                  <c:v>1355535</c:v>
                </c:pt>
                <c:pt idx="84">
                  <c:v>1524191</c:v>
                </c:pt>
                <c:pt idx="85">
                  <c:v>1438809</c:v>
                </c:pt>
                <c:pt idx="86">
                  <c:v>1441896</c:v>
                </c:pt>
                <c:pt idx="87">
                  <c:v>1448219</c:v>
                </c:pt>
                <c:pt idx="88">
                  <c:v>1677336</c:v>
                </c:pt>
                <c:pt idx="89">
                  <c:v>1680186</c:v>
                </c:pt>
                <c:pt idx="90">
                  <c:v>2049065</c:v>
                </c:pt>
                <c:pt idx="91">
                  <c:v>2066756</c:v>
                </c:pt>
                <c:pt idx="92">
                  <c:v>2120658</c:v>
                </c:pt>
                <c:pt idx="93">
                  <c:v>2067079</c:v>
                </c:pt>
                <c:pt idx="94">
                  <c:v>2189685</c:v>
                </c:pt>
                <c:pt idx="95">
                  <c:v>2071466</c:v>
                </c:pt>
                <c:pt idx="96">
                  <c:v>2120426</c:v>
                </c:pt>
                <c:pt idx="97">
                  <c:v>2198536</c:v>
                </c:pt>
                <c:pt idx="98">
                  <c:v>2200890</c:v>
                </c:pt>
                <c:pt idx="99">
                  <c:v>2218359</c:v>
                </c:pt>
                <c:pt idx="100">
                  <c:v>2311957</c:v>
                </c:pt>
                <c:pt idx="101">
                  <c:v>2517662</c:v>
                </c:pt>
                <c:pt idx="102">
                  <c:v>2519741</c:v>
                </c:pt>
                <c:pt idx="103">
                  <c:v>2719118</c:v>
                </c:pt>
                <c:pt idx="104">
                  <c:v>2720950</c:v>
                </c:pt>
                <c:pt idx="105">
                  <c:v>2977791</c:v>
                </c:pt>
                <c:pt idx="106">
                  <c:v>2981919</c:v>
                </c:pt>
                <c:pt idx="107">
                  <c:v>3298769</c:v>
                </c:pt>
                <c:pt idx="108">
                  <c:v>3300553</c:v>
                </c:pt>
                <c:pt idx="109">
                  <c:v>4080505</c:v>
                </c:pt>
                <c:pt idx="110">
                  <c:v>4080421</c:v>
                </c:pt>
                <c:pt idx="111">
                  <c:v>4196081</c:v>
                </c:pt>
                <c:pt idx="112">
                  <c:v>4469792</c:v>
                </c:pt>
                <c:pt idx="113">
                  <c:v>4470046</c:v>
                </c:pt>
                <c:pt idx="114">
                  <c:v>4533566</c:v>
                </c:pt>
                <c:pt idx="115">
                  <c:v>4998706</c:v>
                </c:pt>
                <c:pt idx="116">
                  <c:v>5497774</c:v>
                </c:pt>
                <c:pt idx="117">
                  <c:v>6800323</c:v>
                </c:pt>
                <c:pt idx="118">
                  <c:v>7450043</c:v>
                </c:pt>
                <c:pt idx="119">
                  <c:v>8299986</c:v>
                </c:pt>
                <c:pt idx="120">
                  <c:v>8476722</c:v>
                </c:pt>
                <c:pt idx="121">
                  <c:v>8707782</c:v>
                </c:pt>
                <c:pt idx="122">
                  <c:v>8401351</c:v>
                </c:pt>
                <c:pt idx="123">
                  <c:v>9166563</c:v>
                </c:pt>
                <c:pt idx="124">
                  <c:v>9540054</c:v>
                </c:pt>
                <c:pt idx="125">
                  <c:v>9658814</c:v>
                </c:pt>
                <c:pt idx="126">
                  <c:v>10905968</c:v>
                </c:pt>
                <c:pt idx="127">
                  <c:v>11045533</c:v>
                </c:pt>
                <c:pt idx="128">
                  <c:v>12054706</c:v>
                </c:pt>
                <c:pt idx="129">
                  <c:v>12239882</c:v>
                </c:pt>
                <c:pt idx="130">
                  <c:v>12213741</c:v>
                </c:pt>
                <c:pt idx="131">
                  <c:v>13508132</c:v>
                </c:pt>
                <c:pt idx="132">
                  <c:v>13688668</c:v>
                </c:pt>
                <c:pt idx="133">
                  <c:v>14807582</c:v>
                </c:pt>
                <c:pt idx="134">
                  <c:v>14889284</c:v>
                </c:pt>
                <c:pt idx="135">
                  <c:v>15785953</c:v>
                </c:pt>
                <c:pt idx="136">
                  <c:v>15791180</c:v>
                </c:pt>
                <c:pt idx="137">
                  <c:v>15007458</c:v>
                </c:pt>
                <c:pt idx="138">
                  <c:v>16328225</c:v>
                </c:pt>
                <c:pt idx="139">
                  <c:v>15979582</c:v>
                </c:pt>
                <c:pt idx="140">
                  <c:v>15992213</c:v>
                </c:pt>
                <c:pt idx="141">
                  <c:v>18191106</c:v>
                </c:pt>
                <c:pt idx="142">
                  <c:v>18946215</c:v>
                </c:pt>
                <c:pt idx="143">
                  <c:v>19193237</c:v>
                </c:pt>
                <c:pt idx="144">
                  <c:v>20731500</c:v>
                </c:pt>
                <c:pt idx="145">
                  <c:v>20735249</c:v>
                </c:pt>
                <c:pt idx="146">
                  <c:v>21000125</c:v>
                </c:pt>
                <c:pt idx="147">
                  <c:v>21008074</c:v>
                </c:pt>
                <c:pt idx="148">
                  <c:v>24394214</c:v>
                </c:pt>
                <c:pt idx="149">
                  <c:v>25681543</c:v>
                </c:pt>
                <c:pt idx="150">
                  <c:v>25685580</c:v>
                </c:pt>
                <c:pt idx="151">
                  <c:v>26013999</c:v>
                </c:pt>
                <c:pt idx="152">
                  <c:v>26025618</c:v>
                </c:pt>
                <c:pt idx="153">
                  <c:v>28151353</c:v>
                </c:pt>
                <c:pt idx="154">
                  <c:v>28152996</c:v>
                </c:pt>
                <c:pt idx="155">
                  <c:v>29671323</c:v>
                </c:pt>
                <c:pt idx="156">
                  <c:v>28527909</c:v>
                </c:pt>
                <c:pt idx="157">
                  <c:v>28534404</c:v>
                </c:pt>
                <c:pt idx="158">
                  <c:v>31397973</c:v>
                </c:pt>
                <c:pt idx="159">
                  <c:v>31570184</c:v>
                </c:pt>
                <c:pt idx="160">
                  <c:v>32270622</c:v>
                </c:pt>
                <c:pt idx="161">
                  <c:v>31784754</c:v>
                </c:pt>
                <c:pt idx="162">
                  <c:v>32627086</c:v>
                </c:pt>
                <c:pt idx="163">
                  <c:v>41297067</c:v>
                </c:pt>
                <c:pt idx="164">
                  <c:v>41830040</c:v>
                </c:pt>
                <c:pt idx="165">
                  <c:v>46962705</c:v>
                </c:pt>
                <c:pt idx="166">
                  <c:v>47594695</c:v>
                </c:pt>
                <c:pt idx="167">
                  <c:v>48617352</c:v>
                </c:pt>
                <c:pt idx="168">
                  <c:v>51194159</c:v>
                </c:pt>
                <c:pt idx="169">
                  <c:v>51866103</c:v>
                </c:pt>
                <c:pt idx="170">
                  <c:v>56137893</c:v>
                </c:pt>
                <c:pt idx="171">
                  <c:v>57878193</c:v>
                </c:pt>
                <c:pt idx="172">
                  <c:v>56888790</c:v>
                </c:pt>
                <c:pt idx="173">
                  <c:v>63969902</c:v>
                </c:pt>
                <c:pt idx="174">
                  <c:v>64671839</c:v>
                </c:pt>
                <c:pt idx="175">
                  <c:v>70503780</c:v>
                </c:pt>
                <c:pt idx="176">
                  <c:v>71301500</c:v>
                </c:pt>
                <c:pt idx="177">
                  <c:v>239525694</c:v>
                </c:pt>
                <c:pt idx="178">
                  <c:v>239526107</c:v>
                </c:pt>
                <c:pt idx="179">
                  <c:v>239532643</c:v>
                </c:pt>
                <c:pt idx="180">
                  <c:v>239532931</c:v>
                </c:pt>
                <c:pt idx="181">
                  <c:v>239533014</c:v>
                </c:pt>
                <c:pt idx="182">
                  <c:v>239533086</c:v>
                </c:pt>
                <c:pt idx="183">
                  <c:v>239533289</c:v>
                </c:pt>
                <c:pt idx="184">
                  <c:v>239534301</c:v>
                </c:pt>
                <c:pt idx="185">
                  <c:v>239537879</c:v>
                </c:pt>
                <c:pt idx="186">
                  <c:v>239539357</c:v>
                </c:pt>
                <c:pt idx="187">
                  <c:v>241926973</c:v>
                </c:pt>
                <c:pt idx="188">
                  <c:v>241982355</c:v>
                </c:pt>
                <c:pt idx="189">
                  <c:v>241813841</c:v>
                </c:pt>
                <c:pt idx="190">
                  <c:v>241804301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0C-4044-9C97-466F82BDA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0028848"/>
        <c:axId val="1040071664"/>
      </c:scatterChart>
      <c:valAx>
        <c:axId val="1040028848"/>
        <c:scaling>
          <c:logBase val="10"/>
          <c:orientation val="minMax"/>
          <c:max val="10000000000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Hardware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0071664"/>
        <c:crosses val="autoZero"/>
        <c:crossBetween val="midCat"/>
        <c:majorUnit val="100"/>
      </c:valAx>
      <c:valAx>
        <c:axId val="1040071664"/>
        <c:scaling>
          <c:logBase val="10"/>
          <c:orientation val="minMax"/>
          <c:max val="10000000000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Simulation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0028848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175052610343244"/>
          <c:y val="0.12957755782666217"/>
          <c:w val="0.61470578932558628"/>
          <c:h val="6.1075174055940221E-2"/>
        </c:manualLayout>
      </c:layout>
      <c:overlay val="0"/>
      <c:spPr>
        <a:noFill/>
        <a:ln w="28575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8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8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12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4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21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83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77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2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87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74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3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63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0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3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13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15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07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6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16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5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8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6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1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4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Completion</a:t>
            </a:r>
            <a:r>
              <a:rPr lang="en-US" baseline="0" dirty="0"/>
              <a:t> criteria for </a:t>
            </a:r>
            <a:r>
              <a:rPr lang="en-US" dirty="0"/>
              <a:t>ASC CSSE Milestone 6812.</a:t>
            </a:r>
          </a:p>
          <a:p>
            <a:r>
              <a:rPr lang="en-US" dirty="0"/>
              <a:t>Please</a:t>
            </a:r>
            <a:r>
              <a:rPr lang="en-US" baseline="0" dirty="0"/>
              <a:t> see the last slide on how we have met each of these criteria.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Completion</a:t>
            </a:r>
            <a:r>
              <a:rPr lang="en-US" baseline="0" dirty="0"/>
              <a:t> criteria for </a:t>
            </a:r>
            <a:r>
              <a:rPr lang="en-US" dirty="0"/>
              <a:t>ASC CSSE Milestone 6812.</a:t>
            </a:r>
          </a:p>
          <a:p>
            <a:r>
              <a:rPr lang="en-US" dirty="0"/>
              <a:t>Please</a:t>
            </a:r>
            <a:r>
              <a:rPr lang="en-US" baseline="0" dirty="0"/>
              <a:t> see the last slide on how we have met each of these criteria.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3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4.jpg"/><Relationship Id="rId4" Type="http://schemas.openxmlformats.org/officeDocument/2006/relationships/image" Target="../media/image5.jpe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10216B-E711-408F-9647-D149826A85AC}"/>
              </a:ext>
            </a:extLst>
          </p:cNvPr>
          <p:cNvSpPr/>
          <p:nvPr userDrawn="1"/>
        </p:nvSpPr>
        <p:spPr>
          <a:xfrm>
            <a:off x="789245" y="2916936"/>
            <a:ext cx="2037083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4E2003-F1EC-43C9-9581-AF34EEDCD7A1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28946" t="36531" r="26783" b="22356"/>
          <a:stretch/>
        </p:blipFill>
        <p:spPr>
          <a:xfrm>
            <a:off x="2871216" y="2916936"/>
            <a:ext cx="1344168" cy="905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BE4A9-59C4-4FD2-B524-86FA77D9F437}"/>
              </a:ext>
            </a:extLst>
          </p:cNvPr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562088" y="1362456"/>
            <a:ext cx="2624328" cy="141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80A15226-3170-418B-ACA1-CD98C9D6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86CDF7-D8E6-48EE-911C-FC337300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11066770" cy="53763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2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E8079D7-058E-4618-BD1B-76A053120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9725195-06D0-4845-B339-9B0A0A3BD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25E56AE-25EA-4ABD-ABEB-B02D5469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1F49FD-9F04-4547-B2B9-D99AE1B8D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76A3-3616-504A-B3F3-AE609BDBDDA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B97C-4432-F544-9854-A22E016AC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15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8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8270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0" y="6488664"/>
            <a:ext cx="877441" cy="365125"/>
          </a:xfrm>
        </p:spPr>
        <p:txBody>
          <a:bodyPr/>
          <a:lstStyle/>
          <a:p>
            <a:r>
              <a:rPr lang="en-US"/>
              <a:t>04/03/2018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3C2A3-1525-469A-841A-4AEA7C861A42}"/>
              </a:ext>
            </a:extLst>
          </p:cNvPr>
          <p:cNvPicPr>
            <a:picLocks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866296" y="2916936"/>
            <a:ext cx="1344168" cy="9052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9052D8-1765-42E3-89D4-A79D50EA1FA7}"/>
              </a:ext>
            </a:extLst>
          </p:cNvPr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6384" y="2916936"/>
            <a:ext cx="2039112" cy="9052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452B9A-078F-41BB-8F45-9336DF005693}"/>
              </a:ext>
            </a:extLst>
          </p:cNvPr>
          <p:cNvSpPr/>
          <p:nvPr userDrawn="1"/>
        </p:nvSpPr>
        <p:spPr>
          <a:xfrm>
            <a:off x="9129944" y="6688636"/>
            <a:ext cx="30620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Images courtesy of Sandia National Laboratories and 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8443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F0B5-069A-9646-BF04-1305314C443C}" type="datetime1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050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2084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313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5916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2199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5276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142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51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4070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7309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9555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0766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80A15226-3170-418B-ACA1-CD98C9D6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86CDF7-D8E6-48EE-911C-FC337300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11066770" cy="53763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2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E8079D7-058E-4618-BD1B-76A053120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493776"/>
            <a:ext cx="10058400" cy="694944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03" y="503237"/>
            <a:ext cx="419397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493776"/>
            <a:ext cx="10058400" cy="6949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03" y="503237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03" y="503237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9892" y="1093268"/>
            <a:ext cx="10872216" cy="51634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6E673CB-7AB5-4AE7-8576-6E3D0404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4C0F40B-8CDD-432A-9EEB-D24288E2A3C4}"/>
              </a:ext>
            </a:extLst>
          </p:cNvPr>
          <p:cNvSpPr txBox="1">
            <a:spLocks/>
          </p:cNvSpPr>
          <p:nvPr userDrawn="1"/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spc="100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6" r:id="rId3"/>
    <p:sldLayoutId id="2147483664" r:id="rId4"/>
    <p:sldLayoutId id="2147483667" r:id="rId5"/>
    <p:sldLayoutId id="2147483660" r:id="rId6"/>
    <p:sldLayoutId id="2147483654" r:id="rId7"/>
    <p:sldLayoutId id="2147483661" r:id="rId8"/>
    <p:sldLayoutId id="2147483651" r:id="rId9"/>
    <p:sldLayoutId id="2147483668" r:id="rId10"/>
    <p:sldLayoutId id="2147483665" r:id="rId11"/>
    <p:sldLayoutId id="2147483669" r:id="rId12"/>
    <p:sldLayoutId id="2147483655" r:id="rId13"/>
    <p:sldLayoutId id="2147483662" r:id="rId14"/>
    <p:sldLayoutId id="2147483663" r:id="rId15"/>
    <p:sldLayoutId id="214748369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4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0A8737-9ED8-534E-AB64-824F3EF1F57B}" type="datetime1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379FF-5928-4C4C-928E-6182E77EDACA}"/>
              </a:ext>
            </a:extLst>
          </p:cNvPr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A03AD-2ACD-42AE-9759-8EF0FE542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98C4CD-444B-4F95-957E-C10B64A01978}"/>
              </a:ext>
            </a:extLst>
          </p:cNvPr>
          <p:cNvPicPr>
            <a:picLocks/>
          </p:cNvPicPr>
          <p:nvPr userDrawn="1"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2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gpu-sim/gpgpu-sim_distribution/tree/de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images.nvidia.com/content/volta-architecture/pdf/volta-architecture-whitepaper.pdf" TargetMode="Externa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C7684-7F9B-426F-AF1E-A4818D812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GPGPU</a:t>
            </a:r>
            <a:r>
              <a:rPr lang="en-US" altLang="zh-CN" dirty="0"/>
              <a:t>-Sim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927C55-A168-409E-9FD7-E1D478AFF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Mengchi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  <a:r>
              <a:rPr lang="en-US" dirty="0"/>
              <a:t>, </a:t>
            </a:r>
            <a:r>
              <a:rPr lang="en-US" altLang="zh-CN" dirty="0"/>
              <a:t>Purdue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38E5A47-74D9-E74B-A619-CD11D634268C}"/>
              </a:ext>
            </a:extLst>
          </p:cNvPr>
          <p:cNvSpPr txBox="1">
            <a:spLocks/>
          </p:cNvSpPr>
          <p:nvPr/>
        </p:nvSpPr>
        <p:spPr>
          <a:xfrm>
            <a:off x="700412" y="5768217"/>
            <a:ext cx="6583257" cy="817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Clay Hughes, Gwen </a:t>
            </a:r>
            <a:r>
              <a:rPr lang="en-US" dirty="0" err="1"/>
              <a:t>Voskuilen</a:t>
            </a:r>
            <a:r>
              <a:rPr lang="en-US" dirty="0"/>
              <a:t>, Sandia National Laboratories</a:t>
            </a:r>
          </a:p>
          <a:p>
            <a:r>
              <a:rPr lang="en-US" altLang="zh-CN" dirty="0"/>
              <a:t>Mengchi</a:t>
            </a:r>
            <a:r>
              <a:rPr lang="zh-CN" altLang="en-US" dirty="0"/>
              <a:t> </a:t>
            </a:r>
            <a:r>
              <a:rPr lang="en-US" altLang="zh-CN" dirty="0"/>
              <a:t>Zhang,</a:t>
            </a:r>
            <a:r>
              <a:rPr lang="zh-CN" altLang="en-US" dirty="0"/>
              <a:t> </a:t>
            </a:r>
            <a:r>
              <a:rPr lang="en-US" altLang="zh-CN" dirty="0"/>
              <a:t>Purdue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8A3EEE3D-2DBE-4596-8E71-7F2E103BC7E7}"/>
              </a:ext>
            </a:extLst>
          </p:cNvPr>
          <p:cNvSpPr txBox="1">
            <a:spLocks/>
          </p:cNvSpPr>
          <p:nvPr/>
        </p:nvSpPr>
        <p:spPr>
          <a:xfrm>
            <a:off x="7537622" y="5276436"/>
            <a:ext cx="2653943" cy="35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0</a:t>
            </a:r>
            <a:r>
              <a:rPr lang="en-US" altLang="zh-CN" sz="1600" dirty="0"/>
              <a:t>9</a:t>
            </a:r>
            <a:r>
              <a:rPr lang="en-US" sz="1600" dirty="0"/>
              <a:t>/</a:t>
            </a:r>
            <a:r>
              <a:rPr lang="en-US" altLang="zh-CN" sz="1600" dirty="0"/>
              <a:t>22</a:t>
            </a:r>
            <a:r>
              <a:rPr lang="en-US" sz="1600" dirty="0"/>
              <a:t>/2019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951780-4552-0C4D-8D4A-7F885C22557E}"/>
              </a:ext>
            </a:extLst>
          </p:cNvPr>
          <p:cNvSpPr/>
          <p:nvPr/>
        </p:nvSpPr>
        <p:spPr>
          <a:xfrm>
            <a:off x="10298735" y="657941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SAND2019-11321 C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GPGPU-Sim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 simulates kernel</a:t>
            </a:r>
          </a:p>
          <a:p>
            <a:pPr lvl="1"/>
            <a:r>
              <a:rPr lang="en-US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kernels</a:t>
            </a:r>
            <a:r>
              <a:rPr lang="zh-CN" altLang="en-US" dirty="0"/>
              <a:t> </a:t>
            </a: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GPGPU-Sim:</a:t>
            </a:r>
            <a:endParaRPr lang="en-US" dirty="0"/>
          </a:p>
          <a:p>
            <a:pPr lvl="2"/>
            <a:r>
              <a:rPr lang="en-US" dirty="0"/>
              <a:t>Reports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the kernels</a:t>
            </a:r>
          </a:p>
          <a:p>
            <a:pPr lvl="1"/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8" name="Group 53">
            <a:extLst>
              <a:ext uri="{FF2B5EF4-FFF2-40B4-BE49-F238E27FC236}">
                <a16:creationId xmlns:a16="http://schemas.microsoft.com/office/drawing/2014/main" id="{3826EAEA-E528-304F-8A27-9C4A76F39FB1}"/>
              </a:ext>
            </a:extLst>
          </p:cNvPr>
          <p:cNvGrpSpPr>
            <a:grpSpLocks/>
          </p:cNvGrpSpPr>
          <p:nvPr/>
        </p:nvGrpSpPr>
        <p:grpSpPr bwMode="auto">
          <a:xfrm>
            <a:off x="7401950" y="1066906"/>
            <a:ext cx="3698875" cy="4903788"/>
            <a:chOff x="3360" y="1026"/>
            <a:chExt cx="2330" cy="3089"/>
          </a:xfrm>
        </p:grpSpPr>
        <p:sp>
          <p:nvSpPr>
            <p:cNvPr id="79" name="AutoShape 8">
              <a:extLst>
                <a:ext uri="{FF2B5EF4-FFF2-40B4-BE49-F238E27FC236}">
                  <a16:creationId xmlns:a16="http://schemas.microsoft.com/office/drawing/2014/main" id="{58D1B7F0-D7FB-2543-B335-F26E9C195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026"/>
              <a:ext cx="136" cy="2858"/>
            </a:xfrm>
            <a:prstGeom prst="downArrow">
              <a:avLst>
                <a:gd name="adj1" fmla="val 49935"/>
                <a:gd name="adj2" fmla="val 164712"/>
              </a:avLst>
            </a:prstGeom>
            <a:solidFill>
              <a:srgbClr val="99CCFF"/>
            </a:solidFill>
            <a:ln w="9525" algn="ctr">
              <a:solidFill>
                <a:srgbClr val="CCE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Text Box 10">
              <a:extLst>
                <a:ext uri="{FF2B5EF4-FFF2-40B4-BE49-F238E27FC236}">
                  <a16:creationId xmlns:a16="http://schemas.microsoft.com/office/drawing/2014/main" id="{38FC0F50-D37F-254B-9019-69A6C1AA2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4" y="3884"/>
              <a:ext cx="40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Time</a:t>
              </a:r>
            </a:p>
          </p:txBody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0374A8DD-DAAA-4244-9CC1-46CEC64D4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968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2" name="Rectangle 12">
              <a:extLst>
                <a:ext uri="{FF2B5EF4-FFF2-40B4-BE49-F238E27FC236}">
                  <a16:creationId xmlns:a16="http://schemas.microsoft.com/office/drawing/2014/main" id="{13F5CC41-2135-3141-BC24-691FE91FA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536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83" name="Rectangle 11">
              <a:extLst>
                <a:ext uri="{FF2B5EF4-FFF2-40B4-BE49-F238E27FC236}">
                  <a16:creationId xmlns:a16="http://schemas.microsoft.com/office/drawing/2014/main" id="{FEC2C74A-C79D-6A4C-9122-2C8CCD49E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079"/>
              <a:ext cx="624" cy="1273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84" name="Line 13">
              <a:extLst>
                <a:ext uri="{FF2B5EF4-FFF2-40B4-BE49-F238E27FC236}">
                  <a16:creationId xmlns:a16="http://schemas.microsoft.com/office/drawing/2014/main" id="{7E820498-C256-F144-B05D-75FE3F3AE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392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5" name="Line 15">
              <a:extLst>
                <a:ext uri="{FF2B5EF4-FFF2-40B4-BE49-F238E27FC236}">
                  <a16:creationId xmlns:a16="http://schemas.microsoft.com/office/drawing/2014/main" id="{BE099CF3-9DD7-BD42-87F2-2AF950F71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400"/>
              <a:ext cx="0" cy="144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6" name="Text Box 17">
              <a:extLst>
                <a:ext uri="{FF2B5EF4-FFF2-40B4-BE49-F238E27FC236}">
                  <a16:creationId xmlns:a16="http://schemas.microsoft.com/office/drawing/2014/main" id="{2AA518EA-6D13-8A40-9054-C464FF8FD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248"/>
              <a:ext cx="1516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/>
                <a:t>Async. Kernel Launch</a:t>
              </a:r>
            </a:p>
          </p:txBody>
        </p:sp>
        <p:sp>
          <p:nvSpPr>
            <p:cNvPr id="87" name="Text Box 18">
              <a:extLst>
                <a:ext uri="{FF2B5EF4-FFF2-40B4-BE49-F238E27FC236}">
                  <a16:creationId xmlns:a16="http://schemas.microsoft.com/office/drawing/2014/main" id="{DBE0CC7C-8C7A-4441-9249-28D4E50C0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Done</a:t>
              </a:r>
            </a:p>
          </p:txBody>
        </p:sp>
        <p:sp>
          <p:nvSpPr>
            <p:cNvPr id="88" name="Line 25">
              <a:extLst>
                <a:ext uri="{FF2B5EF4-FFF2-40B4-BE49-F238E27FC236}">
                  <a16:creationId xmlns:a16="http://schemas.microsoft.com/office/drawing/2014/main" id="{35D8DEEB-F07E-5C4A-8E03-E70BF083A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072"/>
              <a:ext cx="0" cy="624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9" name="Line 13">
              <a:extLst>
                <a:ext uri="{FF2B5EF4-FFF2-40B4-BE49-F238E27FC236}">
                  <a16:creationId xmlns:a16="http://schemas.microsoft.com/office/drawing/2014/main" id="{290F9C6F-4141-5449-B4A2-42CD19CA7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536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0" name="Line 16">
              <a:extLst>
                <a:ext uri="{FF2B5EF4-FFF2-40B4-BE49-F238E27FC236}">
                  <a16:creationId xmlns:a16="http://schemas.microsoft.com/office/drawing/2014/main" id="{1EAB2921-0783-9E44-8CF9-4CCB3CD9B8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400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1" name="Rectangle 12">
              <a:extLst>
                <a:ext uri="{FF2B5EF4-FFF2-40B4-BE49-F238E27FC236}">
                  <a16:creationId xmlns:a16="http://schemas.microsoft.com/office/drawing/2014/main" id="{D43F2668-197F-FF40-8669-A136CB5B7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968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92" name="Text Box 18">
              <a:extLst>
                <a:ext uri="{FF2B5EF4-FFF2-40B4-BE49-F238E27FC236}">
                  <a16:creationId xmlns:a16="http://schemas.microsoft.com/office/drawing/2014/main" id="{45295A7C-3E50-9945-B3CE-4F23A4A10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208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Done</a:t>
              </a:r>
            </a:p>
          </p:txBody>
        </p:sp>
        <p:sp>
          <p:nvSpPr>
            <p:cNvPr id="93" name="Rectangle 11">
              <a:extLst>
                <a:ext uri="{FF2B5EF4-FFF2-40B4-BE49-F238E27FC236}">
                  <a16:creationId xmlns:a16="http://schemas.microsoft.com/office/drawing/2014/main" id="{A76C6DFD-B3FF-7B41-AAD0-98F4390C7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544"/>
              <a:ext cx="624" cy="480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0C69CFE0-3800-CE46-A29C-2F94433798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3600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5" name="Rectangle 12">
              <a:extLst>
                <a:ext uri="{FF2B5EF4-FFF2-40B4-BE49-F238E27FC236}">
                  <a16:creationId xmlns:a16="http://schemas.microsoft.com/office/drawing/2014/main" id="{9DA3D2FB-DE17-414B-992C-9DF741BEA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68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96" name="Line 13">
              <a:extLst>
                <a:ext uri="{FF2B5EF4-FFF2-40B4-BE49-F238E27FC236}">
                  <a16:creationId xmlns:a16="http://schemas.microsoft.com/office/drawing/2014/main" id="{0EC39AF2-905D-0D46-8D91-487C28E6B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024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7" name="Text Box 17">
              <a:extLst>
                <a:ext uri="{FF2B5EF4-FFF2-40B4-BE49-F238E27FC236}">
                  <a16:creationId xmlns:a16="http://schemas.microsoft.com/office/drawing/2014/main" id="{9F32AA7C-C6CB-114A-AE3D-BC6EE6007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880"/>
              <a:ext cx="1444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/>
                <a:t>Sync. Kernel Launch</a:t>
              </a:r>
            </a:p>
          </p:txBody>
        </p:sp>
        <p:sp>
          <p:nvSpPr>
            <p:cNvPr id="98" name="Text Box 18">
              <a:extLst>
                <a:ext uri="{FF2B5EF4-FFF2-40B4-BE49-F238E27FC236}">
                  <a16:creationId xmlns:a16="http://schemas.microsoft.com/office/drawing/2014/main" id="{CCDFE284-97DC-4843-BB3A-AA7F155BD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408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Done</a:t>
              </a:r>
            </a:p>
          </p:txBody>
        </p:sp>
        <p:sp>
          <p:nvSpPr>
            <p:cNvPr id="99" name="Rectangle 11">
              <a:extLst>
                <a:ext uri="{FF2B5EF4-FFF2-40B4-BE49-F238E27FC236}">
                  <a16:creationId xmlns:a16="http://schemas.microsoft.com/office/drawing/2014/main" id="{A0465F74-4410-904A-A156-49FC74768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744"/>
              <a:ext cx="624" cy="288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100" name="Rectangle 52">
              <a:extLst>
                <a:ext uri="{FF2B5EF4-FFF2-40B4-BE49-F238E27FC236}">
                  <a16:creationId xmlns:a16="http://schemas.microsoft.com/office/drawing/2014/main" id="{A7FF0A0F-FFD2-2845-8922-B522F8C10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208"/>
              <a:ext cx="624" cy="144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Blocking</a:t>
              </a:r>
            </a:p>
          </p:txBody>
        </p:sp>
      </p:grpSp>
      <p:grpSp>
        <p:nvGrpSpPr>
          <p:cNvPr id="101" name="Group 38">
            <a:extLst>
              <a:ext uri="{FF2B5EF4-FFF2-40B4-BE49-F238E27FC236}">
                <a16:creationId xmlns:a16="http://schemas.microsoft.com/office/drawing/2014/main" id="{90ED5F45-F1E9-7E48-8DA5-089B7DA9099D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1876531"/>
            <a:ext cx="1584325" cy="685800"/>
            <a:chOff x="4604" y="1752"/>
            <a:chExt cx="998" cy="453"/>
          </a:xfrm>
        </p:grpSpPr>
        <p:sp>
          <p:nvSpPr>
            <p:cNvPr id="102" name="Rectangle 29">
              <a:extLst>
                <a:ext uri="{FF2B5EF4-FFF2-40B4-BE49-F238E27FC236}">
                  <a16:creationId xmlns:a16="http://schemas.microsoft.com/office/drawing/2014/main" id="{E34ABE02-AA94-9C4D-B4EF-BA28CE2C4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03" name="Line 31">
              <a:extLst>
                <a:ext uri="{FF2B5EF4-FFF2-40B4-BE49-F238E27FC236}">
                  <a16:creationId xmlns:a16="http://schemas.microsoft.com/office/drawing/2014/main" id="{24906E91-9059-C242-AEB4-68FF9E11C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4" name="Line 32">
              <a:extLst>
                <a:ext uri="{FF2B5EF4-FFF2-40B4-BE49-F238E27FC236}">
                  <a16:creationId xmlns:a16="http://schemas.microsoft.com/office/drawing/2014/main" id="{985C50CE-4229-E04A-91F1-20C64F749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5" name="AutoShape 34">
              <a:extLst>
                <a:ext uri="{FF2B5EF4-FFF2-40B4-BE49-F238E27FC236}">
                  <a16:creationId xmlns:a16="http://schemas.microsoft.com/office/drawing/2014/main" id="{1971F9C1-EC71-EF46-9AB3-31C319715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6" name="Group 54">
            <a:extLst>
              <a:ext uri="{FF2B5EF4-FFF2-40B4-BE49-F238E27FC236}">
                <a16:creationId xmlns:a16="http://schemas.microsoft.com/office/drawing/2014/main" id="{6C501300-00D2-8A48-9418-4B854D0846F5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2562331"/>
            <a:ext cx="1584325" cy="685800"/>
            <a:chOff x="4604" y="1752"/>
            <a:chExt cx="998" cy="453"/>
          </a:xfrm>
        </p:grpSpPr>
        <p:sp>
          <p:nvSpPr>
            <p:cNvPr id="107" name="Rectangle 29">
              <a:extLst>
                <a:ext uri="{FF2B5EF4-FFF2-40B4-BE49-F238E27FC236}">
                  <a16:creationId xmlns:a16="http://schemas.microsoft.com/office/drawing/2014/main" id="{7F7337C3-B243-9A4B-B6C8-DCEBB67A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08" name="Line 31">
              <a:extLst>
                <a:ext uri="{FF2B5EF4-FFF2-40B4-BE49-F238E27FC236}">
                  <a16:creationId xmlns:a16="http://schemas.microsoft.com/office/drawing/2014/main" id="{EB2E588D-A2A5-014E-8C4C-EFD9079CB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9" name="Line 32">
              <a:extLst>
                <a:ext uri="{FF2B5EF4-FFF2-40B4-BE49-F238E27FC236}">
                  <a16:creationId xmlns:a16="http://schemas.microsoft.com/office/drawing/2014/main" id="{2D3EC658-EC86-234D-AADD-4D038AC4C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0" name="AutoShape 34">
              <a:extLst>
                <a:ext uri="{FF2B5EF4-FFF2-40B4-BE49-F238E27FC236}">
                  <a16:creationId xmlns:a16="http://schemas.microsoft.com/office/drawing/2014/main" id="{05ABDD2F-8D19-E142-8E59-1373F08A3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" name="Group 59">
            <a:extLst>
              <a:ext uri="{FF2B5EF4-FFF2-40B4-BE49-F238E27FC236}">
                <a16:creationId xmlns:a16="http://schemas.microsoft.com/office/drawing/2014/main" id="{40BAD930-5EDF-354B-802D-628BB1BD566A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4467331"/>
            <a:ext cx="1584325" cy="685800"/>
            <a:chOff x="4604" y="1752"/>
            <a:chExt cx="998" cy="453"/>
          </a:xfrm>
        </p:grpSpPr>
        <p:sp>
          <p:nvSpPr>
            <p:cNvPr id="112" name="Rectangle 29">
              <a:extLst>
                <a:ext uri="{FF2B5EF4-FFF2-40B4-BE49-F238E27FC236}">
                  <a16:creationId xmlns:a16="http://schemas.microsoft.com/office/drawing/2014/main" id="{E47FFBD9-0961-1F48-9113-6FD642247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13" name="Line 31">
              <a:extLst>
                <a:ext uri="{FF2B5EF4-FFF2-40B4-BE49-F238E27FC236}">
                  <a16:creationId xmlns:a16="http://schemas.microsoft.com/office/drawing/2014/main" id="{7926A114-D62D-CF4E-9FE3-74D8BA0E2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4" name="Line 32">
              <a:extLst>
                <a:ext uri="{FF2B5EF4-FFF2-40B4-BE49-F238E27FC236}">
                  <a16:creationId xmlns:a16="http://schemas.microsoft.com/office/drawing/2014/main" id="{9F39D67A-F5A3-A246-99B8-6573FA8FD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5" name="AutoShape 34">
              <a:extLst>
                <a:ext uri="{FF2B5EF4-FFF2-40B4-BE49-F238E27FC236}">
                  <a16:creationId xmlns:a16="http://schemas.microsoft.com/office/drawing/2014/main" id="{EFF47267-E24D-D549-8718-698EF25C5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mode</a:t>
            </a:r>
            <a:r>
              <a:rPr lang="en-US" altLang="zh-CN" dirty="0"/>
              <a:t>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Thread(SIMT):</a:t>
            </a:r>
          </a:p>
          <a:p>
            <a:pPr lvl="1"/>
            <a:r>
              <a:rPr lang="en-US" altLang="zh-CN" dirty="0"/>
              <a:t>SIMD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multithreading</a:t>
            </a:r>
          </a:p>
          <a:p>
            <a:pPr lvl="1"/>
            <a:r>
              <a:rPr lang="en-US" altLang="zh-CN" dirty="0"/>
              <a:t>Grid,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Warp,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</a:p>
          <a:p>
            <a:endParaRPr lang="en-US" altLang="zh-CN" dirty="0"/>
          </a:p>
          <a:p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</a:p>
          <a:p>
            <a:pPr lvl="1"/>
            <a:r>
              <a:rPr lang="en-US" altLang="zh-CN" dirty="0" err="1"/>
              <a:t>vISA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PTX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Parallel Thread </a:t>
            </a:r>
            <a:r>
              <a:rPr lang="en-US" altLang="zh-CN" dirty="0" err="1"/>
              <a:t>eXecution</a:t>
            </a:r>
            <a:r>
              <a:rPr lang="en-US" altLang="zh-CN" dirty="0"/>
              <a:t>: </a:t>
            </a:r>
            <a:r>
              <a:rPr lang="en-CA" dirty="0"/>
              <a:t>virtual ISA defined by Nvidia</a:t>
            </a:r>
            <a:endParaRPr lang="en-US" dirty="0"/>
          </a:p>
          <a:p>
            <a:pPr lvl="1"/>
            <a:r>
              <a:rPr lang="en-US" altLang="zh-CN" dirty="0" err="1"/>
              <a:t>mISA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CA" dirty="0"/>
              <a:t>SASS = Native ISA for Nvidia GPUs</a:t>
            </a:r>
          </a:p>
          <a:p>
            <a:pPr lvl="1"/>
            <a:r>
              <a:rPr lang="en-US" dirty="0"/>
              <a:t>GPGPU-Sim use </a:t>
            </a:r>
            <a:r>
              <a:rPr lang="en-US" dirty="0" err="1"/>
              <a:t>PTXPlus</a:t>
            </a:r>
            <a:r>
              <a:rPr lang="en-US" dirty="0"/>
              <a:t> to represent</a:t>
            </a:r>
            <a:r>
              <a:rPr lang="zh-CN" altLang="en-US" dirty="0"/>
              <a:t> </a:t>
            </a:r>
            <a:r>
              <a:rPr lang="en-US" dirty="0"/>
              <a:t>SAS</a:t>
            </a:r>
            <a:r>
              <a:rPr lang="en-US" altLang="zh-CN" dirty="0"/>
              <a:t>S</a:t>
            </a:r>
          </a:p>
          <a:p>
            <a:pPr lvl="2"/>
            <a:r>
              <a:rPr lang="en-US" altLang="zh-CN" dirty="0"/>
              <a:t>1:1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SASS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PTXPlus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supports:</a:t>
            </a:r>
          </a:p>
          <a:p>
            <a:pPr lvl="1"/>
            <a:r>
              <a:rPr lang="en-US" altLang="zh-CN" dirty="0"/>
              <a:t>PTX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architectures(CUDA</a:t>
            </a:r>
            <a:r>
              <a:rPr lang="zh-CN" altLang="en-US" dirty="0"/>
              <a:t> </a:t>
            </a:r>
            <a:r>
              <a:rPr lang="en-US" altLang="zh-CN" dirty="0"/>
              <a:t>10):</a:t>
            </a:r>
            <a:r>
              <a:rPr lang="zh-CN" altLang="en-US" dirty="0"/>
              <a:t> </a:t>
            </a:r>
            <a:r>
              <a:rPr lang="en-US" altLang="zh-CN" dirty="0"/>
              <a:t>new,</a:t>
            </a:r>
            <a:r>
              <a:rPr lang="zh-CN" altLang="en-US" dirty="0"/>
              <a:t> </a:t>
            </a:r>
            <a:r>
              <a:rPr lang="en-US" altLang="zh-CN" dirty="0"/>
              <a:t>inaccurate,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documented</a:t>
            </a:r>
          </a:p>
          <a:p>
            <a:pPr lvl="1"/>
            <a:r>
              <a:rPr lang="en-US" altLang="zh-CN" dirty="0"/>
              <a:t>SASS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Fermi(SM_1.X):</a:t>
            </a:r>
            <a:r>
              <a:rPr lang="zh-CN" altLang="en-US" dirty="0"/>
              <a:t> </a:t>
            </a:r>
            <a:r>
              <a:rPr lang="en-US" altLang="zh-CN" dirty="0"/>
              <a:t>old,</a:t>
            </a:r>
            <a:r>
              <a:rPr lang="zh-CN" altLang="en-US" dirty="0"/>
              <a:t> </a:t>
            </a:r>
            <a:r>
              <a:rPr lang="en-US" altLang="zh-CN" dirty="0"/>
              <a:t>accurate,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documented</a:t>
            </a:r>
            <a:endParaRPr lang="en-US" dirty="0"/>
          </a:p>
          <a:p>
            <a:pPr lvl="1"/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BC21D7E-6D0C-594C-9FA8-EB30617D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 models timing</a:t>
            </a:r>
            <a:endParaRPr lang="en-US" dirty="0"/>
          </a:p>
          <a:p>
            <a:pPr lvl="1"/>
            <a:r>
              <a:rPr lang="en-US" dirty="0"/>
              <a:t>SIMT Core</a:t>
            </a:r>
          </a:p>
          <a:p>
            <a:pPr lvl="1"/>
            <a:r>
              <a:rPr lang="en-US" dirty="0"/>
              <a:t>Caches and texture/constant/shared memory</a:t>
            </a:r>
          </a:p>
          <a:p>
            <a:pPr lvl="1"/>
            <a:r>
              <a:rPr lang="en-US" dirty="0"/>
              <a:t>Interconnection network(</a:t>
            </a:r>
            <a:r>
              <a:rPr lang="en-US" dirty="0" err="1"/>
              <a:t>Booksim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DRAM(GDDR5</a:t>
            </a:r>
            <a:r>
              <a:rPr lang="en-US" altLang="zh-CN" dirty="0"/>
              <a:t>/HBM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DO NOT model</a:t>
            </a:r>
          </a:p>
          <a:p>
            <a:pPr lvl="1"/>
            <a:r>
              <a:rPr lang="en-US" dirty="0"/>
              <a:t>Graphic Specific </a:t>
            </a:r>
            <a:r>
              <a:rPr lang="en-US" altLang="zh-CN" dirty="0"/>
              <a:t>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3BB28-92E2-C94C-BB0A-3622DC126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8" t="14129" r="14695" b="13156"/>
          <a:stretch/>
        </p:blipFill>
        <p:spPr>
          <a:xfrm>
            <a:off x="4706912" y="2402173"/>
            <a:ext cx="6760564" cy="38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9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Estimate power consumed by the GPU according to the timing behavior</a:t>
            </a:r>
          </a:p>
          <a:p>
            <a:r>
              <a:rPr lang="en-CA" dirty="0"/>
              <a:t>Ideal for evaluating fine-grained power management mechanisms</a:t>
            </a:r>
          </a:p>
          <a:p>
            <a:r>
              <a:rPr lang="en-CA" dirty="0"/>
              <a:t>Validated with power measurements from GV100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94AD6E-46A8-7F4E-8D32-6785E033D987}"/>
              </a:ext>
            </a:extLst>
          </p:cNvPr>
          <p:cNvGrpSpPr/>
          <p:nvPr/>
        </p:nvGrpSpPr>
        <p:grpSpPr>
          <a:xfrm>
            <a:off x="2136605" y="2555246"/>
            <a:ext cx="7918790" cy="4006072"/>
            <a:chOff x="4273210" y="1462427"/>
            <a:chExt cx="7918790" cy="40060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1D8A9E-3BFC-CA4C-9A78-C4846BF87C5A}"/>
                </a:ext>
              </a:extLst>
            </p:cNvPr>
            <p:cNvSpPr/>
            <p:nvPr/>
          </p:nvSpPr>
          <p:spPr>
            <a:xfrm>
              <a:off x="4273211" y="1462427"/>
              <a:ext cx="207170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Modified McPAT</a:t>
              </a:r>
              <a:endParaRPr lang="en-US" baseline="30000" dirty="0"/>
            </a:p>
            <a:p>
              <a:endParaRPr lang="en-US" baseline="30000" dirty="0"/>
            </a:p>
            <a:p>
              <a:pPr>
                <a:buFont typeface="Arial" charset="0"/>
                <a:buChar char="•"/>
              </a:pPr>
              <a:r>
                <a:rPr lang="en-US" sz="1200" dirty="0"/>
                <a:t> Modifications: Specific micro-architectural components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A701B9-4FE7-6941-A65D-0060FF8A38B1}"/>
                </a:ext>
              </a:extLst>
            </p:cNvPr>
            <p:cNvSpPr/>
            <p:nvPr/>
          </p:nvSpPr>
          <p:spPr>
            <a:xfrm>
              <a:off x="9731190" y="1462427"/>
              <a:ext cx="207170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GPGPU-</a:t>
              </a:r>
              <a:r>
                <a:rPr lang="en-US" dirty="0" err="1"/>
                <a:t>Sim</a:t>
              </a:r>
              <a:endParaRPr lang="en-US" dirty="0"/>
            </a:p>
            <a:p>
              <a:pPr>
                <a:buFont typeface="Arial" charset="0"/>
                <a:buChar char="•"/>
              </a:pPr>
              <a:endParaRPr lang="en-US" sz="1100" dirty="0"/>
            </a:p>
            <a:p>
              <a:pPr>
                <a:buFont typeface="Arial" charset="0"/>
                <a:buChar char="•"/>
              </a:pPr>
              <a:r>
                <a:rPr lang="en-US" sz="1200" dirty="0"/>
                <a:t> Modifications: Add required performance counters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234498-B486-8349-8751-84404EA8081B}"/>
                </a:ext>
              </a:extLst>
            </p:cNvPr>
            <p:cNvSpPr/>
            <p:nvPr/>
          </p:nvSpPr>
          <p:spPr>
            <a:xfrm>
              <a:off x="4273210" y="5108459"/>
              <a:ext cx="7529681" cy="3600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 Comprehensive Framework for Performance and Energy Optimization Research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BDE89A-28F1-C049-AB5D-A26BD0A8ED01}"/>
                </a:ext>
              </a:extLst>
            </p:cNvPr>
            <p:cNvSpPr/>
            <p:nvPr/>
          </p:nvSpPr>
          <p:spPr>
            <a:xfrm>
              <a:off x="6344913" y="1462427"/>
              <a:ext cx="28575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Interface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ACC4B8-77B4-AF4F-A5B5-E9D219BE0B00}"/>
                </a:ext>
              </a:extLst>
            </p:cNvPr>
            <p:cNvSpPr/>
            <p:nvPr/>
          </p:nvSpPr>
          <p:spPr>
            <a:xfrm>
              <a:off x="9445438" y="1462427"/>
              <a:ext cx="28575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Interface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3B3667-0771-DC4E-985E-ABA7DD08F870}"/>
                </a:ext>
              </a:extLst>
            </p:cNvPr>
            <p:cNvSpPr/>
            <p:nvPr/>
          </p:nvSpPr>
          <p:spPr>
            <a:xfrm>
              <a:off x="4273211" y="3512798"/>
              <a:ext cx="1092469" cy="6480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Static Power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16C29F-0E8C-E149-BE23-164553EDC239}"/>
                </a:ext>
              </a:extLst>
            </p:cNvPr>
            <p:cNvSpPr/>
            <p:nvPr/>
          </p:nvSpPr>
          <p:spPr>
            <a:xfrm>
              <a:off x="5538197" y="3512798"/>
              <a:ext cx="1092468" cy="6480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Dynamic Power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E07EEF-3951-2746-8545-F2D3EB43BD6D}"/>
                </a:ext>
              </a:extLst>
            </p:cNvPr>
            <p:cNvCxnSpPr/>
            <p:nvPr/>
          </p:nvCxnSpPr>
          <p:spPr>
            <a:xfrm>
              <a:off x="4815666" y="3248376"/>
              <a:ext cx="0" cy="26749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9EEB85-B925-A14A-9948-2A2D04273D7E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6084431" y="3227400"/>
              <a:ext cx="0" cy="28539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AEA3DCF-BDDF-644B-855C-A75A934C7DB3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6630665" y="2864726"/>
              <a:ext cx="2814773" cy="972108"/>
            </a:xfrm>
            <a:prstGeom prst="bentConnector3">
              <a:avLst/>
            </a:prstGeom>
            <a:ln w="38100">
              <a:solidFill>
                <a:srgbClr val="00206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B64DAC-B392-6043-8570-A3F7AC01DB07}"/>
                </a:ext>
              </a:extLst>
            </p:cNvPr>
            <p:cNvCxnSpPr/>
            <p:nvPr/>
          </p:nvCxnSpPr>
          <p:spPr>
            <a:xfrm flipH="1">
              <a:off x="6630665" y="2864726"/>
              <a:ext cx="1357322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FF00DB-A581-5848-8391-E3AEE5F2C4CD}"/>
                </a:ext>
              </a:extLst>
            </p:cNvPr>
            <p:cNvSpPr txBox="1"/>
            <p:nvPr/>
          </p:nvSpPr>
          <p:spPr>
            <a:xfrm>
              <a:off x="5789927" y="4427113"/>
              <a:ext cx="1519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Detailed Power Stats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67C482-51FC-6C4F-B07C-B35B63BFEAC5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4819446" y="4160870"/>
              <a:ext cx="629006" cy="63133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9EF4D08-77F1-B241-9F82-A993064D811A}"/>
                </a:ext>
              </a:extLst>
            </p:cNvPr>
            <p:cNvCxnSpPr/>
            <p:nvPr/>
          </p:nvCxnSpPr>
          <p:spPr>
            <a:xfrm flipH="1">
              <a:off x="5448452" y="4160870"/>
              <a:ext cx="635981" cy="63133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C0FB7B-8C0F-3F4A-BBA2-EBAB3C6C3F11}"/>
                </a:ext>
              </a:extLst>
            </p:cNvPr>
            <p:cNvCxnSpPr/>
            <p:nvPr/>
          </p:nvCxnSpPr>
          <p:spPr>
            <a:xfrm>
              <a:off x="5448452" y="4792208"/>
              <a:ext cx="0" cy="316251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35E17D-3355-2043-8763-AEBC63A2BE4D}"/>
                </a:ext>
              </a:extLst>
            </p:cNvPr>
            <p:cNvSpPr txBox="1"/>
            <p:nvPr/>
          </p:nvSpPr>
          <p:spPr>
            <a:xfrm>
              <a:off x="10290723" y="3944846"/>
              <a:ext cx="1901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Detailed Performance Stats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56F017-71B3-D74D-9717-D0F3C4880FFB}"/>
                </a:ext>
              </a:extLst>
            </p:cNvPr>
            <p:cNvCxnSpPr/>
            <p:nvPr/>
          </p:nvCxnSpPr>
          <p:spPr>
            <a:xfrm>
              <a:off x="10290724" y="3227400"/>
              <a:ext cx="0" cy="1860082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1270D9-3D03-7945-A193-1E82EB850A2C}"/>
                </a:ext>
              </a:extLst>
            </p:cNvPr>
            <p:cNvSpPr txBox="1"/>
            <p:nvPr/>
          </p:nvSpPr>
          <p:spPr>
            <a:xfrm>
              <a:off x="8022972" y="2864726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Feedback-driven</a:t>
              </a:r>
              <a:br>
                <a:rPr lang="en-CA" sz="1400" dirty="0"/>
              </a:br>
              <a:r>
                <a:rPr lang="en-CA" sz="1400" dirty="0"/>
                <a:t>Optimizations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D5CE63-2F38-374C-8173-2F79E5AC6472}"/>
                </a:ext>
              </a:extLst>
            </p:cNvPr>
            <p:cNvCxnSpPr/>
            <p:nvPr/>
          </p:nvCxnSpPr>
          <p:spPr>
            <a:xfrm flipH="1">
              <a:off x="6630665" y="1928622"/>
              <a:ext cx="281477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A08275-3299-3243-B6C6-847F6C6110E5}"/>
                </a:ext>
              </a:extLst>
            </p:cNvPr>
            <p:cNvSpPr txBox="1"/>
            <p:nvPr/>
          </p:nvSpPr>
          <p:spPr>
            <a:xfrm>
              <a:off x="7056200" y="1619858"/>
              <a:ext cx="1933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Performance counters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3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B73F5-60B6-45A5-8362-F96AFB731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Correlation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GV100</a:t>
                </a:r>
                <a:endParaRPr lang="en-US" dirty="0"/>
              </a:p>
              <a:p>
                <a:pPr lvl="1"/>
                <a:r>
                  <a:rPr lang="en-US" dirty="0"/>
                  <a:t>Coefficient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0.8</a:t>
                </a:r>
              </a:p>
              <a:p>
                <a:pPr lvl="1"/>
                <a:r>
                  <a:rPr lang="en-US" altLang="zh-CN" dirty="0"/>
                  <a:t>Average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−2.67%±5.66%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(95%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confidence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interval)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B73F5-60B6-45A5-8362-F96AFB731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2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A9E79-F63D-C54D-A724-953A09C1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3" y="2549380"/>
            <a:ext cx="5435639" cy="4186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CE596-2F80-B747-95AF-990956FEB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650" y="2909034"/>
            <a:ext cx="5740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Functional model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New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Features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GPGPU-Sim</a:t>
            </a:r>
          </a:p>
          <a:p>
            <a:pPr lvl="1"/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CUTLASS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Feature: Volta Model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en-US" altLang="zh-CN" baseline="30000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en-US" altLang="zh-CN" baseline="30000" dirty="0"/>
              <a:t>2</a:t>
            </a:r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Pascal</a:t>
            </a:r>
            <a:r>
              <a:rPr lang="zh-CN" altLang="en-US" dirty="0"/>
              <a:t> </a:t>
            </a:r>
            <a:r>
              <a:rPr lang="en-US" altLang="zh-CN" dirty="0"/>
              <a:t>Titan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</a:p>
          <a:p>
            <a:endParaRPr lang="en-US" altLang="zh-CN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7E619-D6BE-DD40-B363-E229CA43A251}"/>
              </a:ext>
            </a:extLst>
          </p:cNvPr>
          <p:cNvSpPr txBox="1"/>
          <p:nvPr/>
        </p:nvSpPr>
        <p:spPr>
          <a:xfrm>
            <a:off x="162922" y="6145291"/>
            <a:ext cx="117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 Jain, 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 Timothy G. Rogers, A Quantitative Evaluation of Contemporary GPU Simulation Methodology. SIGMETRICS 2018</a:t>
            </a:r>
          </a:p>
          <a:p>
            <a:r>
              <a:rPr lang="en-US" altLang="zh-CN" sz="1200" dirty="0"/>
              <a:t>[2]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17AFE062-33D6-A247-B3C8-B853838F37D4}"/>
              </a:ext>
            </a:extLst>
          </p:cNvPr>
          <p:cNvGraphicFramePr>
            <a:graphicFrameLocks/>
          </p:cNvGraphicFramePr>
          <p:nvPr/>
        </p:nvGraphicFramePr>
        <p:xfrm>
          <a:off x="562615" y="1802202"/>
          <a:ext cx="6565650" cy="3596640"/>
        </p:xfrm>
        <a:graphic>
          <a:graphicData uri="http://schemas.openxmlformats.org/drawingml/2006/table">
            <a:tbl>
              <a:tblPr firstRow="1" bandRow="1">
                <a:solidFill>
                  <a:srgbClr val="CBDBD7"/>
                </a:solidFill>
                <a:tableStyleId>{5C22544A-7EE6-4342-B048-85BDC9FD1C3A}</a:tableStyleId>
              </a:tblPr>
              <a:tblGrid>
                <a:gridCol w="1580890">
                  <a:extLst>
                    <a:ext uri="{9D8B030D-6E8A-4147-A177-3AD203B41FA5}">
                      <a16:colId xmlns:a16="http://schemas.microsoft.com/office/drawing/2014/main" val="3161534346"/>
                    </a:ext>
                  </a:extLst>
                </a:gridCol>
                <a:gridCol w="1270411">
                  <a:extLst>
                    <a:ext uri="{9D8B030D-6E8A-4147-A177-3AD203B41FA5}">
                      <a16:colId xmlns:a16="http://schemas.microsoft.com/office/drawing/2014/main" val="2635467600"/>
                    </a:ext>
                  </a:extLst>
                </a:gridCol>
                <a:gridCol w="1088089">
                  <a:extLst>
                    <a:ext uri="{9D8B030D-6E8A-4147-A177-3AD203B41FA5}">
                      <a16:colId xmlns:a16="http://schemas.microsoft.com/office/drawing/2014/main" val="2397856747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328508683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499505"/>
                    </a:ext>
                  </a:extLst>
                </a:gridCol>
              </a:tblGrid>
              <a:tr h="380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Benchmark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 Abs Error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6781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575105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Intensive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43.3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99.0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74740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104.8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100.4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81.2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630778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31.6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29.8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96.0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462561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Balanced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58.5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70.7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93.5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778955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2D8084-759E-1F48-A999-B4D3B6BE81DC}"/>
              </a:ext>
            </a:extLst>
          </p:cNvPr>
          <p:cNvSpPr txBox="1">
            <a:spLocks/>
          </p:cNvSpPr>
          <p:nvPr/>
        </p:nvSpPr>
        <p:spPr>
          <a:xfrm>
            <a:off x="7574844" y="2271670"/>
            <a:ext cx="4054541" cy="26577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00" dirty="0"/>
              <a:t>Result</a:t>
            </a:r>
            <a:endParaRPr lang="en-US" altLang="zh-CN" sz="3000" baseline="30000" dirty="0"/>
          </a:p>
          <a:p>
            <a:pPr lvl="1"/>
            <a:r>
              <a:rPr lang="en-US" altLang="zh-CN" sz="2800" baseline="30000" dirty="0"/>
              <a:t>Compute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intensive: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mISA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&gt;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vISA</a:t>
            </a:r>
            <a:endParaRPr lang="en-US" altLang="zh-CN" sz="2800" baseline="30000" dirty="0"/>
          </a:p>
          <a:p>
            <a:pPr lvl="1"/>
            <a:r>
              <a:rPr lang="en-US" altLang="zh-CN" sz="2800" baseline="30000" dirty="0"/>
              <a:t>Cache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sensitive: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both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show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inaccurate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cache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model</a:t>
            </a:r>
          </a:p>
          <a:p>
            <a:pPr lvl="1"/>
            <a:r>
              <a:rPr lang="en-US" altLang="zh-CN" sz="2800" baseline="30000" dirty="0"/>
              <a:t>Memory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sensitive(streaming):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not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related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to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cache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model</a:t>
            </a:r>
          </a:p>
          <a:p>
            <a:pPr lvl="1"/>
            <a:r>
              <a:rPr lang="en-US" altLang="zh-CN" sz="2800" baseline="30000" dirty="0"/>
              <a:t>Compute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balanced: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vISA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&gt;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mISA</a:t>
            </a:r>
            <a:r>
              <a:rPr lang="zh-CN" altLang="en-US" sz="2800" baseline="30000" dirty="0"/>
              <a:t> </a:t>
            </a:r>
            <a:endParaRPr lang="en-US" altLang="zh-CN" sz="2800" baseline="30000" dirty="0"/>
          </a:p>
          <a:p>
            <a:endParaRPr lang="en-US" altLang="zh-CN" sz="3000" dirty="0"/>
          </a:p>
          <a:p>
            <a:endParaRPr lang="en-CA" dirty="0">
              <a:solidFill>
                <a:srgbClr val="000000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057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features: Volta model</a:t>
            </a:r>
            <a:r>
              <a:rPr lang="en-US" sz="2800" baseline="30000" dirty="0">
                <a:latin typeface="Helvetica" pitchFamily="2" charset="0"/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22A4B-C1CD-C449-B318-D5073E9B3232}"/>
              </a:ext>
            </a:extLst>
          </p:cNvPr>
          <p:cNvSpPr txBox="1"/>
          <p:nvPr/>
        </p:nvSpPr>
        <p:spPr>
          <a:xfrm>
            <a:off x="3982212" y="75261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dirty="0"/>
              <a:t>Fermi-based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AB2B3-372D-8F4A-85DE-54885211CE24}"/>
              </a:ext>
            </a:extLst>
          </p:cNvPr>
          <p:cNvSpPr txBox="1"/>
          <p:nvPr/>
        </p:nvSpPr>
        <p:spPr>
          <a:xfrm>
            <a:off x="101160" y="6557221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18C39-E0ED-8A4F-83EA-3FB23CD0EBAC}"/>
              </a:ext>
            </a:extLst>
          </p:cNvPr>
          <p:cNvSpPr/>
          <p:nvPr/>
        </p:nvSpPr>
        <p:spPr>
          <a:xfrm rot="16200000">
            <a:off x="1808252" y="964856"/>
            <a:ext cx="3860454" cy="6430435"/>
          </a:xfrm>
          <a:prstGeom prst="rect">
            <a:avLst/>
          </a:prstGeom>
          <a:solidFill>
            <a:srgbClr val="CADAD6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39604-54CB-0B47-80EB-FAC2D138DD24}"/>
              </a:ext>
            </a:extLst>
          </p:cNvPr>
          <p:cNvSpPr/>
          <p:nvPr/>
        </p:nvSpPr>
        <p:spPr>
          <a:xfrm rot="16200000">
            <a:off x="-694318" y="4014972"/>
            <a:ext cx="3361389" cy="35027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Instruction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3EE10-6569-144C-9D7B-E3A47EC10CEA}"/>
              </a:ext>
            </a:extLst>
          </p:cNvPr>
          <p:cNvSpPr/>
          <p:nvPr/>
        </p:nvSpPr>
        <p:spPr>
          <a:xfrm rot="16200000">
            <a:off x="903955" y="4789743"/>
            <a:ext cx="1607670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DFDD5-E8FB-0F4E-9FC0-12E4D67CA44A}"/>
              </a:ext>
            </a:extLst>
          </p:cNvPr>
          <p:cNvSpPr/>
          <p:nvPr/>
        </p:nvSpPr>
        <p:spPr>
          <a:xfrm rot="16200000">
            <a:off x="990463" y="3812204"/>
            <a:ext cx="3361390" cy="75581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  <a:p>
            <a:pPr algn="ctr"/>
            <a:r>
              <a:rPr lang="en-US" sz="1600" b="1" dirty="0"/>
              <a:t>(16 banks)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1A7FF-1B59-0E41-B358-2C267A0500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V="1">
            <a:off x="1985017" y="4190110"/>
            <a:ext cx="308235" cy="8768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288B6-BE17-4745-AB44-2B74B062992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049064" y="4190110"/>
            <a:ext cx="375924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55F1F-340C-B645-BA40-B8FA15019EE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61515" y="5066970"/>
            <a:ext cx="26904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3D21C83-876F-3346-9653-2751EB95BAA1}"/>
              </a:ext>
            </a:extLst>
          </p:cNvPr>
          <p:cNvSpPr/>
          <p:nvPr/>
        </p:nvSpPr>
        <p:spPr>
          <a:xfrm rot="16200000">
            <a:off x="903952" y="3036025"/>
            <a:ext cx="1607673" cy="554454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2347BF-5C6A-6A4A-9BC8-81797EA1801C}"/>
              </a:ext>
            </a:extLst>
          </p:cNvPr>
          <p:cNvCxnSpPr>
            <a:cxnSpLocks/>
            <a:stCxn id="25" idx="2"/>
            <a:endCxn id="80" idx="0"/>
          </p:cNvCxnSpPr>
          <p:nvPr/>
        </p:nvCxnSpPr>
        <p:spPr>
          <a:xfrm>
            <a:off x="6124396" y="4182128"/>
            <a:ext cx="30406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486107-66A5-044D-80CE-DAAAC57897C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161515" y="3313252"/>
            <a:ext cx="26904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43765-4029-DD4F-874B-F13BA12C624C}"/>
              </a:ext>
            </a:extLst>
          </p:cNvPr>
          <p:cNvGrpSpPr/>
          <p:nvPr/>
        </p:nvGrpSpPr>
        <p:grpSpPr>
          <a:xfrm rot="16200000">
            <a:off x="3015260" y="2795286"/>
            <a:ext cx="3518864" cy="2699408"/>
            <a:chOff x="13243718" y="4311162"/>
            <a:chExt cx="2827484" cy="263813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C26DDE-996A-6442-A9D6-D90BB22E205F}"/>
                </a:ext>
              </a:extLst>
            </p:cNvPr>
            <p:cNvSpPr/>
            <p:nvPr/>
          </p:nvSpPr>
          <p:spPr>
            <a:xfrm>
              <a:off x="13556977" y="4311162"/>
              <a:ext cx="2141283" cy="2638137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E64E22-A495-9D4F-80B1-CC9E308ED787}"/>
                </a:ext>
              </a:extLst>
            </p:cNvPr>
            <p:cNvSpPr/>
            <p:nvPr/>
          </p:nvSpPr>
          <p:spPr>
            <a:xfrm>
              <a:off x="13926064" y="6159546"/>
              <a:ext cx="1411890" cy="376185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SFU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031E6E-8C28-334C-A83C-E33901BFB6B6}"/>
                </a:ext>
              </a:extLst>
            </p:cNvPr>
            <p:cNvSpPr txBox="1"/>
            <p:nvPr/>
          </p:nvSpPr>
          <p:spPr>
            <a:xfrm>
              <a:off x="13243718" y="4461524"/>
              <a:ext cx="2827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Exec Units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353030-D1C5-9E45-AEBB-C500E87AA29B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985016" y="3313252"/>
            <a:ext cx="308236" cy="8768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EC3EF21-7EBD-5C4E-B517-76BAF3CCF65F}"/>
              </a:ext>
            </a:extLst>
          </p:cNvPr>
          <p:cNvSpPr/>
          <p:nvPr/>
        </p:nvSpPr>
        <p:spPr>
          <a:xfrm rot="16200000">
            <a:off x="3916617" y="4005158"/>
            <a:ext cx="1753718" cy="346420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631666-3E5B-E34F-8D1F-D34A9057DCBF}"/>
              </a:ext>
            </a:extLst>
          </p:cNvPr>
          <p:cNvSpPr/>
          <p:nvPr/>
        </p:nvSpPr>
        <p:spPr>
          <a:xfrm rot="16200000">
            <a:off x="3219905" y="4006865"/>
            <a:ext cx="1757128" cy="346418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FC794-212E-5049-997E-DA6CC379DB6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346967" y="4180072"/>
            <a:ext cx="393420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DC74D-06B3-B84D-B30D-EFD58CDA1D58}"/>
              </a:ext>
            </a:extLst>
          </p:cNvPr>
          <p:cNvSpPr/>
          <p:nvPr/>
        </p:nvSpPr>
        <p:spPr>
          <a:xfrm rot="16200000">
            <a:off x="6023545" y="3786878"/>
            <a:ext cx="3860455" cy="786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L1D cache/Shared Memory</a:t>
            </a:r>
          </a:p>
          <a:p>
            <a:pPr algn="ctr"/>
            <a:r>
              <a:rPr lang="en-US" sz="1600" b="1" dirty="0"/>
              <a:t>Programmable-specified cache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07582B-3DDF-5E4D-8CD0-DDAA5A4DEF27}"/>
              </a:ext>
            </a:extLst>
          </p:cNvPr>
          <p:cNvSpPr/>
          <p:nvPr/>
        </p:nvSpPr>
        <p:spPr>
          <a:xfrm rot="16200000">
            <a:off x="7203353" y="3786879"/>
            <a:ext cx="3860455" cy="786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L2 cache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AD265F-55DA-AF4E-B32F-1165258ABB5C}"/>
              </a:ext>
            </a:extLst>
          </p:cNvPr>
          <p:cNvSpPr/>
          <p:nvPr/>
        </p:nvSpPr>
        <p:spPr>
          <a:xfrm rot="16200000">
            <a:off x="8429074" y="3787970"/>
            <a:ext cx="3860454" cy="804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GDDR5 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04B8F0-127B-6C44-B48E-59201AF806E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526775" y="4180073"/>
            <a:ext cx="430387" cy="10036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7CCF35A-00B4-BF4B-83F5-E16083611E71}"/>
              </a:ext>
            </a:extLst>
          </p:cNvPr>
          <p:cNvSpPr/>
          <p:nvPr/>
        </p:nvSpPr>
        <p:spPr>
          <a:xfrm rot="16200000">
            <a:off x="5269192" y="4008955"/>
            <a:ext cx="2664872" cy="346345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 Fermi coalescer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77328E-1B9E-BB42-AC3F-AA1B5C0FDC45}"/>
              </a:ext>
            </a:extLst>
          </p:cNvPr>
          <p:cNvCxnSpPr>
            <a:cxnSpLocks/>
            <a:endCxn id="32" idx="0"/>
          </p:cNvCxnSpPr>
          <p:nvPr/>
        </p:nvCxnSpPr>
        <p:spPr>
          <a:xfrm flipV="1">
            <a:off x="6774188" y="4180072"/>
            <a:ext cx="786390" cy="1003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ADEBFBA-7850-A246-8077-8E5A8F53034B}"/>
              </a:ext>
            </a:extLst>
          </p:cNvPr>
          <p:cNvCxnSpPr/>
          <p:nvPr/>
        </p:nvCxnSpPr>
        <p:spPr>
          <a:xfrm>
            <a:off x="7208874" y="1250389"/>
            <a:ext cx="0" cy="5306832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B7FB19-2811-D743-8483-D845DC9F5105}"/>
              </a:ext>
            </a:extLst>
          </p:cNvPr>
          <p:cNvSpPr txBox="1"/>
          <p:nvPr/>
        </p:nvSpPr>
        <p:spPr>
          <a:xfrm>
            <a:off x="3937678" y="156545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SIMT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800D1-C00A-0544-A0C8-9A9993D9980A}"/>
              </a:ext>
            </a:extLst>
          </p:cNvPr>
          <p:cNvSpPr txBox="1"/>
          <p:nvPr/>
        </p:nvSpPr>
        <p:spPr>
          <a:xfrm>
            <a:off x="6836797" y="1538316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7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</p:spPr>
        <p:txBody>
          <a:bodyPr/>
          <a:lstStyle/>
          <a:p>
            <a:r>
              <a:rPr lang="en-US" sz="3200" dirty="0"/>
              <a:t>New features: Volta model</a:t>
            </a:r>
            <a:r>
              <a:rPr lang="en-US" sz="3200" baseline="30000" dirty="0">
                <a:latin typeface="Helvetica" pitchFamily="2" charset="0"/>
              </a:rPr>
              <a:t>1</a:t>
            </a:r>
            <a:endParaRPr lang="en-US" sz="3200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59" y="1250389"/>
            <a:ext cx="10857503" cy="55838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22A4B-C1CD-C449-B318-D5073E9B3232}"/>
              </a:ext>
            </a:extLst>
          </p:cNvPr>
          <p:cNvSpPr txBox="1"/>
          <p:nvPr/>
        </p:nvSpPr>
        <p:spPr>
          <a:xfrm>
            <a:off x="5952010" y="25929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Volta</a:t>
            </a:r>
            <a:r>
              <a:rPr lang="en-US" dirty="0"/>
              <a:t>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AB2B3-372D-8F4A-85DE-54885211CE24}"/>
              </a:ext>
            </a:extLst>
          </p:cNvPr>
          <p:cNvSpPr txBox="1"/>
          <p:nvPr/>
        </p:nvSpPr>
        <p:spPr>
          <a:xfrm>
            <a:off x="101160" y="6557221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18C39-E0ED-8A4F-83EA-3FB23CD0EBAC}"/>
              </a:ext>
            </a:extLst>
          </p:cNvPr>
          <p:cNvSpPr/>
          <p:nvPr/>
        </p:nvSpPr>
        <p:spPr>
          <a:xfrm rot="16200000">
            <a:off x="1043949" y="647471"/>
            <a:ext cx="5389061" cy="6430435"/>
          </a:xfrm>
          <a:prstGeom prst="rect">
            <a:avLst/>
          </a:prstGeom>
          <a:solidFill>
            <a:srgbClr val="CADAD6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39604-54CB-0B47-80EB-FAC2D138DD24}"/>
              </a:ext>
            </a:extLst>
          </p:cNvPr>
          <p:cNvSpPr/>
          <p:nvPr/>
        </p:nvSpPr>
        <p:spPr>
          <a:xfrm rot="16200000">
            <a:off x="-1761786" y="3694071"/>
            <a:ext cx="5183503" cy="35027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Instruction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3EE10-6569-144C-9D7B-E3A47EC10CEA}"/>
              </a:ext>
            </a:extLst>
          </p:cNvPr>
          <p:cNvSpPr/>
          <p:nvPr/>
        </p:nvSpPr>
        <p:spPr>
          <a:xfrm rot="16200000">
            <a:off x="924741" y="5546594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DFDD5-E8FB-0F4E-9FC0-12E4D67CA44A}"/>
              </a:ext>
            </a:extLst>
          </p:cNvPr>
          <p:cNvSpPr/>
          <p:nvPr/>
        </p:nvSpPr>
        <p:spPr>
          <a:xfrm rot="16200000">
            <a:off x="1623471" y="5543406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1A7FF-1B59-0E41-B358-2C267A0500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V="1">
            <a:off x="1815276" y="5820633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288B6-BE17-4745-AB44-2B74B062992A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 flipV="1">
            <a:off x="2510820" y="5820632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55F1F-340C-B645-BA40-B8FA15019EE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09278" y="5823819"/>
            <a:ext cx="25154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2347BF-5C6A-6A4A-9BC8-81797EA1801C}"/>
              </a:ext>
            </a:extLst>
          </p:cNvPr>
          <p:cNvCxnSpPr>
            <a:cxnSpLocks/>
            <a:stCxn id="25" idx="2"/>
            <a:endCxn id="80" idx="0"/>
          </p:cNvCxnSpPr>
          <p:nvPr/>
        </p:nvCxnSpPr>
        <p:spPr>
          <a:xfrm flipV="1">
            <a:off x="5763546" y="3854106"/>
            <a:ext cx="332457" cy="196652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C26DDE-996A-6442-A9D6-D90BB22E205F}"/>
              </a:ext>
            </a:extLst>
          </p:cNvPr>
          <p:cNvSpPr/>
          <p:nvPr/>
        </p:nvSpPr>
        <p:spPr>
          <a:xfrm rot="16200000">
            <a:off x="3655283" y="4322491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031E6E-8C28-334C-A83C-E33901BFB6B6}"/>
              </a:ext>
            </a:extLst>
          </p:cNvPr>
          <p:cNvSpPr txBox="1"/>
          <p:nvPr/>
        </p:nvSpPr>
        <p:spPr>
          <a:xfrm rot="16200000">
            <a:off x="2177057" y="5644972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FC794-212E-5049-997E-DA6CC379DB6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250149" y="3848705"/>
            <a:ext cx="49023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DC74D-06B3-B84D-B30D-EFD58CDA1D58}"/>
              </a:ext>
            </a:extLst>
          </p:cNvPr>
          <p:cNvSpPr/>
          <p:nvPr/>
        </p:nvSpPr>
        <p:spPr>
          <a:xfrm rot="16200000">
            <a:off x="5516275" y="3455511"/>
            <a:ext cx="4681359" cy="786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L1D Cache / Shared Memory</a:t>
            </a:r>
          </a:p>
          <a:p>
            <a:pPr algn="ctr"/>
            <a:r>
              <a:rPr lang="en-US" sz="1600" b="1" dirty="0"/>
              <a:t>+Sectored, +Adaptive cache (128 KB),</a:t>
            </a:r>
          </a:p>
          <a:p>
            <a:r>
              <a:rPr lang="en-US" sz="1600" b="1" dirty="0"/>
              <a:t>         +Streaming cache +Banked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07582B-3DDF-5E4D-8CD0-DDAA5A4DEF27}"/>
              </a:ext>
            </a:extLst>
          </p:cNvPr>
          <p:cNvSpPr/>
          <p:nvPr/>
        </p:nvSpPr>
        <p:spPr>
          <a:xfrm rot="16200000">
            <a:off x="6998557" y="3249855"/>
            <a:ext cx="4681359" cy="1197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L2 Cache</a:t>
            </a:r>
          </a:p>
          <a:p>
            <a:pPr algn="ctr"/>
            <a:r>
              <a:rPr lang="en-US" sz="1600" b="1" dirty="0"/>
              <a:t>+Sectored, +memory copy engine model</a:t>
            </a:r>
          </a:p>
          <a:p>
            <a:pPr algn="ctr"/>
            <a:r>
              <a:rPr lang="en-US" sz="1600" b="1" dirty="0"/>
              <a:t>+New </a:t>
            </a:r>
            <a:r>
              <a:rPr lang="en-US" sz="1600" b="1" dirty="0" err="1"/>
              <a:t>Lazy_Fetch_on_Read</a:t>
            </a:r>
            <a:r>
              <a:rPr lang="en-US" sz="1600" b="1" dirty="0"/>
              <a:t> write policy, </a:t>
            </a:r>
          </a:p>
          <a:p>
            <a:pPr algn="ctr"/>
            <a:r>
              <a:rPr lang="en-US" sz="1600" b="1" dirty="0"/>
              <a:t>+partition-camping-aware hashing</a:t>
            </a:r>
            <a:endParaRPr lang="en-US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AD265F-55DA-AF4E-B32F-1165258ABB5C}"/>
              </a:ext>
            </a:extLst>
          </p:cNvPr>
          <p:cNvSpPr/>
          <p:nvPr/>
        </p:nvSpPr>
        <p:spPr>
          <a:xfrm rot="16200000">
            <a:off x="8531470" y="3446566"/>
            <a:ext cx="4681360" cy="804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HBM</a:t>
            </a:r>
          </a:p>
          <a:p>
            <a:pPr algn="ctr"/>
            <a:r>
              <a:rPr lang="en-US" sz="1600" b="1" dirty="0"/>
              <a:t>+ HBM Model, +dual-bus interface </a:t>
            </a:r>
          </a:p>
          <a:p>
            <a:pPr algn="ctr"/>
            <a:r>
              <a:rPr lang="en-US" sz="1600" b="1" dirty="0"/>
              <a:t>+ Read/Write buffers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04B8F0-127B-6C44-B48E-59201AF806E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938087" y="3848705"/>
            <a:ext cx="531924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7CCF35A-00B4-BF4B-83F5-E16083611E71}"/>
              </a:ext>
            </a:extLst>
          </p:cNvPr>
          <p:cNvSpPr/>
          <p:nvPr/>
        </p:nvSpPr>
        <p:spPr>
          <a:xfrm rot="16200000">
            <a:off x="3858755" y="3514706"/>
            <a:ext cx="5153296" cy="678800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 coalesce</a:t>
            </a:r>
            <a:r>
              <a:rPr lang="en-US" altLang="zh-CN" sz="1600" b="1" dirty="0"/>
              <a:t>r</a:t>
            </a:r>
            <a:r>
              <a:rPr lang="zh-CN" altLang="en-US" sz="1600" b="1" dirty="0"/>
              <a:t> </a:t>
            </a:r>
            <a:r>
              <a:rPr lang="en-US" sz="1600" b="1" dirty="0"/>
              <a:t>(8 threads coalescer)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77328E-1B9E-BB42-AC3F-AA1B5C0FDC45}"/>
              </a:ext>
            </a:extLst>
          </p:cNvPr>
          <p:cNvCxnSpPr>
            <a:cxnSpLocks/>
            <a:stCxn id="80" idx="2"/>
            <a:endCxn id="32" idx="0"/>
          </p:cNvCxnSpPr>
          <p:nvPr/>
        </p:nvCxnSpPr>
        <p:spPr>
          <a:xfrm flipV="1">
            <a:off x="6774803" y="3848705"/>
            <a:ext cx="688957" cy="540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ADEBFBA-7850-A246-8077-8E5A8F53034B}"/>
              </a:ext>
            </a:extLst>
          </p:cNvPr>
          <p:cNvCxnSpPr>
            <a:cxnSpLocks/>
          </p:cNvCxnSpPr>
          <p:nvPr/>
        </p:nvCxnSpPr>
        <p:spPr>
          <a:xfrm>
            <a:off x="7208874" y="878305"/>
            <a:ext cx="0" cy="5678916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B7FB19-2811-D743-8483-D845DC9F5105}"/>
              </a:ext>
            </a:extLst>
          </p:cNvPr>
          <p:cNvSpPr txBox="1"/>
          <p:nvPr/>
        </p:nvSpPr>
        <p:spPr>
          <a:xfrm>
            <a:off x="5689092" y="787396"/>
            <a:ext cx="16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SIMT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800D1-C00A-0544-A0C8-9A9993D9980A}"/>
              </a:ext>
            </a:extLst>
          </p:cNvPr>
          <p:cNvSpPr txBox="1"/>
          <p:nvPr/>
        </p:nvSpPr>
        <p:spPr>
          <a:xfrm>
            <a:off x="6645768" y="772175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EADF6B-4A41-DA40-AB15-A8330FCC3E6F}"/>
              </a:ext>
            </a:extLst>
          </p:cNvPr>
          <p:cNvSpPr/>
          <p:nvPr/>
        </p:nvSpPr>
        <p:spPr>
          <a:xfrm rot="16200000">
            <a:off x="2939840" y="562116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F9B4A3-7C24-E24E-AF8C-AE59E6567428}"/>
              </a:ext>
            </a:extLst>
          </p:cNvPr>
          <p:cNvSpPr/>
          <p:nvPr/>
        </p:nvSpPr>
        <p:spPr>
          <a:xfrm rot="16200000">
            <a:off x="3436670" y="562116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A4C5F5-15BE-C24C-B502-46173FE34B78}"/>
              </a:ext>
            </a:extLst>
          </p:cNvPr>
          <p:cNvSpPr/>
          <p:nvPr/>
        </p:nvSpPr>
        <p:spPr>
          <a:xfrm rot="16200000">
            <a:off x="3960728" y="562116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F768C-BC9D-D541-8E9C-DEE9AE7E0A07}"/>
              </a:ext>
            </a:extLst>
          </p:cNvPr>
          <p:cNvSpPr/>
          <p:nvPr/>
        </p:nvSpPr>
        <p:spPr>
          <a:xfrm rot="16200000">
            <a:off x="4460681" y="5621166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AA22EF-9B75-D249-9190-6576806805A0}"/>
              </a:ext>
            </a:extLst>
          </p:cNvPr>
          <p:cNvSpPr/>
          <p:nvPr/>
        </p:nvSpPr>
        <p:spPr>
          <a:xfrm rot="16200000">
            <a:off x="922706" y="2918636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9E9DAD-2A66-114B-8E3C-CAC7AF283B11}"/>
              </a:ext>
            </a:extLst>
          </p:cNvPr>
          <p:cNvSpPr/>
          <p:nvPr/>
        </p:nvSpPr>
        <p:spPr>
          <a:xfrm rot="16200000">
            <a:off x="922706" y="4224587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676BA7-7440-F74C-B849-BEC05A3AF7AB}"/>
              </a:ext>
            </a:extLst>
          </p:cNvPr>
          <p:cNvSpPr/>
          <p:nvPr/>
        </p:nvSpPr>
        <p:spPr>
          <a:xfrm rot="16200000">
            <a:off x="947326" y="1613541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BE9674-B81F-B740-BD7F-35F1E4E385DC}"/>
              </a:ext>
            </a:extLst>
          </p:cNvPr>
          <p:cNvSpPr/>
          <p:nvPr/>
        </p:nvSpPr>
        <p:spPr>
          <a:xfrm rot="16200000">
            <a:off x="5008844" y="561446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D7159EB-6867-5A4D-B6A4-9126D2714E57}"/>
              </a:ext>
            </a:extLst>
          </p:cNvPr>
          <p:cNvSpPr/>
          <p:nvPr/>
        </p:nvSpPr>
        <p:spPr>
          <a:xfrm rot="16200000">
            <a:off x="1619455" y="4227956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2E44AA9-ACA7-EB49-B419-4BB5BB6C5EF1}"/>
              </a:ext>
            </a:extLst>
          </p:cNvPr>
          <p:cNvCxnSpPr>
            <a:cxnSpLocks/>
            <a:endCxn id="104" idx="0"/>
          </p:cNvCxnSpPr>
          <p:nvPr/>
        </p:nvCxnSpPr>
        <p:spPr>
          <a:xfrm flipV="1">
            <a:off x="1811260" y="4505183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49AEB67-CA14-C24F-8950-A90A35CBB021}"/>
              </a:ext>
            </a:extLst>
          </p:cNvPr>
          <p:cNvCxnSpPr>
            <a:cxnSpLocks/>
            <a:stCxn id="104" idx="2"/>
            <a:endCxn id="108" idx="0"/>
          </p:cNvCxnSpPr>
          <p:nvPr/>
        </p:nvCxnSpPr>
        <p:spPr>
          <a:xfrm flipV="1">
            <a:off x="2506804" y="4505182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6D82D80-2B46-5942-ACC8-0C270935F29A}"/>
              </a:ext>
            </a:extLst>
          </p:cNvPr>
          <p:cNvCxnSpPr>
            <a:cxnSpLocks/>
            <a:stCxn id="108" idx="2"/>
            <a:endCxn id="80" idx="0"/>
          </p:cNvCxnSpPr>
          <p:nvPr/>
        </p:nvCxnSpPr>
        <p:spPr>
          <a:xfrm flipV="1">
            <a:off x="5759530" y="3854106"/>
            <a:ext cx="336473" cy="65107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67BE3B7-9A8F-884E-966F-096C93B466C0}"/>
              </a:ext>
            </a:extLst>
          </p:cNvPr>
          <p:cNvSpPr/>
          <p:nvPr/>
        </p:nvSpPr>
        <p:spPr>
          <a:xfrm rot="16200000">
            <a:off x="3651267" y="3007041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CA0A3D7-5E19-6944-8BBE-B01EFDD570E5}"/>
              </a:ext>
            </a:extLst>
          </p:cNvPr>
          <p:cNvSpPr txBox="1"/>
          <p:nvPr/>
        </p:nvSpPr>
        <p:spPr>
          <a:xfrm rot="16200000">
            <a:off x="2173041" y="4329522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4F171D8-ED93-B24E-80E1-EB08C87CE6E7}"/>
              </a:ext>
            </a:extLst>
          </p:cNvPr>
          <p:cNvSpPr/>
          <p:nvPr/>
        </p:nvSpPr>
        <p:spPr>
          <a:xfrm rot="16200000">
            <a:off x="2935824" y="430571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BBD7041-9143-2C42-9BDF-DD1202016A1E}"/>
              </a:ext>
            </a:extLst>
          </p:cNvPr>
          <p:cNvSpPr/>
          <p:nvPr/>
        </p:nvSpPr>
        <p:spPr>
          <a:xfrm rot="16200000">
            <a:off x="3432654" y="430571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60B784-CB3C-D441-B5C0-ED5141FA51A0}"/>
              </a:ext>
            </a:extLst>
          </p:cNvPr>
          <p:cNvSpPr/>
          <p:nvPr/>
        </p:nvSpPr>
        <p:spPr>
          <a:xfrm rot="16200000">
            <a:off x="3956712" y="430571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B831C8F-028C-2643-AF20-7136FC745384}"/>
              </a:ext>
            </a:extLst>
          </p:cNvPr>
          <p:cNvSpPr/>
          <p:nvPr/>
        </p:nvSpPr>
        <p:spPr>
          <a:xfrm rot="16200000">
            <a:off x="4456665" y="4305716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D424E5D-E67B-AF40-BE55-CF5F3B4A29EB}"/>
              </a:ext>
            </a:extLst>
          </p:cNvPr>
          <p:cNvSpPr/>
          <p:nvPr/>
        </p:nvSpPr>
        <p:spPr>
          <a:xfrm rot="16200000">
            <a:off x="5004828" y="429901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837E940-69C4-384A-B43D-9509820BBAEF}"/>
              </a:ext>
            </a:extLst>
          </p:cNvPr>
          <p:cNvSpPr/>
          <p:nvPr/>
        </p:nvSpPr>
        <p:spPr>
          <a:xfrm rot="16200000">
            <a:off x="1627471" y="2900470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5EC011A-62F5-AE42-B8DB-A758132ECCA9}"/>
              </a:ext>
            </a:extLst>
          </p:cNvPr>
          <p:cNvCxnSpPr>
            <a:cxnSpLocks/>
            <a:endCxn id="115" idx="0"/>
          </p:cNvCxnSpPr>
          <p:nvPr/>
        </p:nvCxnSpPr>
        <p:spPr>
          <a:xfrm flipV="1">
            <a:off x="1819276" y="3177697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A3A1E64-F276-9D4A-9677-F90F2AFF58F8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 flipV="1">
            <a:off x="2514820" y="3177696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73EEE8-9EBB-5A4C-853F-061CA88E1C75}"/>
              </a:ext>
            </a:extLst>
          </p:cNvPr>
          <p:cNvCxnSpPr>
            <a:cxnSpLocks/>
            <a:stCxn id="119" idx="2"/>
            <a:endCxn id="80" idx="0"/>
          </p:cNvCxnSpPr>
          <p:nvPr/>
        </p:nvCxnSpPr>
        <p:spPr>
          <a:xfrm>
            <a:off x="5767546" y="3177696"/>
            <a:ext cx="328457" cy="67641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30732BC-C7FB-1347-9E24-68C09D136FAC}"/>
              </a:ext>
            </a:extLst>
          </p:cNvPr>
          <p:cNvSpPr/>
          <p:nvPr/>
        </p:nvSpPr>
        <p:spPr>
          <a:xfrm rot="16200000">
            <a:off x="3659283" y="1679555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FBA4E85-5A51-334B-AABE-B77696B59D6D}"/>
              </a:ext>
            </a:extLst>
          </p:cNvPr>
          <p:cNvSpPr txBox="1"/>
          <p:nvPr/>
        </p:nvSpPr>
        <p:spPr>
          <a:xfrm rot="16200000">
            <a:off x="2181057" y="3002036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8C22FB1-DECD-DF41-AE3C-C666BA225FE9}"/>
              </a:ext>
            </a:extLst>
          </p:cNvPr>
          <p:cNvSpPr/>
          <p:nvPr/>
        </p:nvSpPr>
        <p:spPr>
          <a:xfrm rot="16200000">
            <a:off x="2943840" y="2978233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926E9E7-E5C2-9446-B570-293A62EF3CC9}"/>
              </a:ext>
            </a:extLst>
          </p:cNvPr>
          <p:cNvSpPr/>
          <p:nvPr/>
        </p:nvSpPr>
        <p:spPr>
          <a:xfrm rot="16200000">
            <a:off x="3440670" y="2978232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7150C49-B0D2-B94C-8951-2EB6C40B6D50}"/>
              </a:ext>
            </a:extLst>
          </p:cNvPr>
          <p:cNvSpPr/>
          <p:nvPr/>
        </p:nvSpPr>
        <p:spPr>
          <a:xfrm rot="16200000">
            <a:off x="3964728" y="2978231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7607C7B-5714-8645-8A3C-D3111677BCC7}"/>
              </a:ext>
            </a:extLst>
          </p:cNvPr>
          <p:cNvSpPr/>
          <p:nvPr/>
        </p:nvSpPr>
        <p:spPr>
          <a:xfrm rot="16200000">
            <a:off x="4464681" y="2978230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F1F074D-2780-2A4B-840F-4296BED77792}"/>
              </a:ext>
            </a:extLst>
          </p:cNvPr>
          <p:cNvSpPr/>
          <p:nvPr/>
        </p:nvSpPr>
        <p:spPr>
          <a:xfrm rot="16200000">
            <a:off x="5012844" y="2971532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4988C36-657A-BA42-82CB-0BBBD785F02C}"/>
              </a:ext>
            </a:extLst>
          </p:cNvPr>
          <p:cNvSpPr/>
          <p:nvPr/>
        </p:nvSpPr>
        <p:spPr>
          <a:xfrm rot="16200000">
            <a:off x="1657864" y="1609587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BCDC2C7-C93C-B842-A692-BAB38E2E4782}"/>
              </a:ext>
            </a:extLst>
          </p:cNvPr>
          <p:cNvCxnSpPr>
            <a:cxnSpLocks/>
            <a:endCxn id="126" idx="0"/>
          </p:cNvCxnSpPr>
          <p:nvPr/>
        </p:nvCxnSpPr>
        <p:spPr>
          <a:xfrm flipV="1">
            <a:off x="1849669" y="1886814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A1C0550-D19B-5B47-8ECA-295DB760B3A9}"/>
              </a:ext>
            </a:extLst>
          </p:cNvPr>
          <p:cNvCxnSpPr>
            <a:cxnSpLocks/>
            <a:stCxn id="126" idx="2"/>
            <a:endCxn id="130" idx="0"/>
          </p:cNvCxnSpPr>
          <p:nvPr/>
        </p:nvCxnSpPr>
        <p:spPr>
          <a:xfrm flipV="1">
            <a:off x="2545213" y="1886813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5C5FF2E-6FE7-3647-A929-42B96F4BCC57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5797939" y="1886813"/>
            <a:ext cx="286821" cy="1922359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5CC07C2-54E8-F246-9ABE-58834702D418}"/>
              </a:ext>
            </a:extLst>
          </p:cNvPr>
          <p:cNvSpPr/>
          <p:nvPr/>
        </p:nvSpPr>
        <p:spPr>
          <a:xfrm rot="16200000">
            <a:off x="3689676" y="388672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D9E487-08D6-D64F-BF34-2693F0C935BC}"/>
              </a:ext>
            </a:extLst>
          </p:cNvPr>
          <p:cNvSpPr txBox="1"/>
          <p:nvPr/>
        </p:nvSpPr>
        <p:spPr>
          <a:xfrm rot="16200000">
            <a:off x="2211450" y="1711153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ABC180A-96DA-E249-844F-78ADEDEE4CE2}"/>
              </a:ext>
            </a:extLst>
          </p:cNvPr>
          <p:cNvSpPr/>
          <p:nvPr/>
        </p:nvSpPr>
        <p:spPr>
          <a:xfrm rot="16200000">
            <a:off x="2974233" y="1687350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2DE1540-9FF6-9848-B354-B743AF3A768F}"/>
              </a:ext>
            </a:extLst>
          </p:cNvPr>
          <p:cNvSpPr/>
          <p:nvPr/>
        </p:nvSpPr>
        <p:spPr>
          <a:xfrm rot="16200000">
            <a:off x="3471063" y="168734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61EB5BA-DBBA-454F-BB8F-1D1248F9EDDC}"/>
              </a:ext>
            </a:extLst>
          </p:cNvPr>
          <p:cNvSpPr/>
          <p:nvPr/>
        </p:nvSpPr>
        <p:spPr>
          <a:xfrm rot="16200000">
            <a:off x="3995121" y="168734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9D299-5D51-4E4E-AB5E-AAFEA1E1879D}"/>
              </a:ext>
            </a:extLst>
          </p:cNvPr>
          <p:cNvSpPr/>
          <p:nvPr/>
        </p:nvSpPr>
        <p:spPr>
          <a:xfrm rot="16200000">
            <a:off x="4495074" y="168734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F8F8A3F-41FA-4245-9FA7-6D9D51B56A6D}"/>
              </a:ext>
            </a:extLst>
          </p:cNvPr>
          <p:cNvSpPr/>
          <p:nvPr/>
        </p:nvSpPr>
        <p:spPr>
          <a:xfrm rot="16200000">
            <a:off x="5043237" y="168064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B38201-C64B-BD40-8CC6-232A1B47F13A}"/>
              </a:ext>
            </a:extLst>
          </p:cNvPr>
          <p:cNvSpPr/>
          <p:nvPr/>
        </p:nvSpPr>
        <p:spPr>
          <a:xfrm rot="16200000">
            <a:off x="2894397" y="-514450"/>
            <a:ext cx="1282856" cy="4798305"/>
          </a:xfrm>
          <a:prstGeom prst="rect">
            <a:avLst/>
          </a:prstGeom>
          <a:noFill/>
          <a:ln w="762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77CDC66-6099-2444-B40D-522A129B54B2}"/>
              </a:ext>
            </a:extLst>
          </p:cNvPr>
          <p:cNvSpPr txBox="1"/>
          <p:nvPr/>
        </p:nvSpPr>
        <p:spPr>
          <a:xfrm>
            <a:off x="61103" y="709028"/>
            <a:ext cx="236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</a:rPr>
              <a:t>Subcore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dk1"/>
                </a:solidFill>
              </a:rPr>
              <a:t>model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5BC5376-8887-E04C-89D1-600F8D7D66F2}"/>
              </a:ext>
            </a:extLst>
          </p:cNvPr>
          <p:cNvSpPr txBox="1"/>
          <p:nvPr/>
        </p:nvSpPr>
        <p:spPr>
          <a:xfrm>
            <a:off x="1536014" y="583127"/>
            <a:ext cx="1696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</a:rPr>
              <a:t>disaggregate </a:t>
            </a:r>
            <a:r>
              <a:rPr lang="en-US" altLang="zh-CN" sz="1600" b="1" dirty="0">
                <a:solidFill>
                  <a:schemeClr val="dk1"/>
                </a:solidFill>
              </a:rPr>
              <a:t>RF</a:t>
            </a:r>
            <a:endParaRPr lang="en-US" sz="1600" b="1" dirty="0">
              <a:solidFill>
                <a:schemeClr val="dk1"/>
              </a:solidFill>
            </a:endParaRPr>
          </a:p>
          <a:p>
            <a:r>
              <a:rPr lang="en-US" sz="1600" b="1" dirty="0">
                <a:solidFill>
                  <a:schemeClr val="dk1"/>
                </a:solidFill>
              </a:rPr>
              <a:t>(2 banks)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F9B45FA-C4CA-4744-B842-F2B0D1364FEB}"/>
              </a:ext>
            </a:extLst>
          </p:cNvPr>
          <p:cNvSpPr txBox="1"/>
          <p:nvPr/>
        </p:nvSpPr>
        <p:spPr>
          <a:xfrm>
            <a:off x="3118124" y="768087"/>
            <a:ext cx="236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</a:rPr>
              <a:t>+DP, INT, Tensor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4F53281-F8E5-2142-9C50-67BEF5778EDC}"/>
              </a:ext>
            </a:extLst>
          </p:cNvPr>
          <p:cNvSpPr txBox="1"/>
          <p:nvPr/>
        </p:nvSpPr>
        <p:spPr>
          <a:xfrm>
            <a:off x="9748492" y="954444"/>
            <a:ext cx="236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High-bandwidth Memory</a:t>
            </a:r>
          </a:p>
        </p:txBody>
      </p:sp>
    </p:spTree>
    <p:extLst>
      <p:ext uri="{BB962C8B-B14F-4D97-AF65-F5344CB8AC3E}">
        <p14:creationId xmlns:p14="http://schemas.microsoft.com/office/powerpoint/2010/main" val="1751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correlation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/>
              <a:t>Volta</a:t>
            </a:r>
            <a:r>
              <a:rPr lang="zh-CN" altLang="en-US"/>
              <a:t> </a:t>
            </a:r>
            <a:r>
              <a:rPr lang="en-US" sz="2800"/>
              <a:t>model</a:t>
            </a:r>
            <a:r>
              <a:rPr lang="en-US" sz="2800" baseline="30000">
                <a:latin typeface="Helvetica" pitchFamily="2" charset="0"/>
              </a:rPr>
              <a:t>1</a:t>
            </a:r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001DC5B3-BF6A-1547-AE46-7F2F60125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465420"/>
              </p:ext>
            </p:extLst>
          </p:nvPr>
        </p:nvGraphicFramePr>
        <p:xfrm>
          <a:off x="549275" y="887413"/>
          <a:ext cx="6565650" cy="512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890">
                  <a:extLst>
                    <a:ext uri="{9D8B030D-6E8A-4147-A177-3AD203B41FA5}">
                      <a16:colId xmlns:a16="http://schemas.microsoft.com/office/drawing/2014/main" val="3161534346"/>
                    </a:ext>
                  </a:extLst>
                </a:gridCol>
                <a:gridCol w="1045370">
                  <a:extLst>
                    <a:ext uri="{9D8B030D-6E8A-4147-A177-3AD203B41FA5}">
                      <a16:colId xmlns:a16="http://schemas.microsoft.com/office/drawing/2014/main" val="2635467600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397856747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328508683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499505"/>
                    </a:ext>
                  </a:extLst>
                </a:gridCol>
              </a:tblGrid>
              <a:tr h="380183">
                <a:tc rowSpan="2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Statistic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 Abs Error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67814"/>
                  </a:ext>
                </a:extLst>
              </a:tr>
              <a:tr h="6726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Old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Old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575105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Execution Cycles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344462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L1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Reqs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4740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L1 Hit Ratio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30778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Reads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62561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Writes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789556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Read Hits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933144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DRAM Reads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297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880F8D-58E5-8445-844E-498D36920D53}"/>
              </a:ext>
            </a:extLst>
          </p:cNvPr>
          <p:cNvSpPr/>
          <p:nvPr/>
        </p:nvSpPr>
        <p:spPr bwMode="auto">
          <a:xfrm>
            <a:off x="7602491" y="5428340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 dirty="0"/>
              <a:t>7X </a:t>
            </a:r>
            <a:r>
              <a:rPr lang="en-US" altLang="zh-CN" sz="2000" b="1" dirty="0"/>
              <a:t>e</a:t>
            </a:r>
            <a:r>
              <a:rPr lang="en-US" sz="2000" b="1" dirty="0"/>
              <a:t>rror </a:t>
            </a:r>
            <a:r>
              <a:rPr lang="en-US" altLang="zh-CN" sz="2000" b="1" dirty="0"/>
              <a:t>r</a:t>
            </a:r>
            <a:r>
              <a:rPr lang="en-US" sz="2000" b="1" dirty="0"/>
              <a:t>eduction</a:t>
            </a:r>
          </a:p>
          <a:p>
            <a:pPr marL="382588" indent="-382588" algn="ctr" defTabSz="4911725"/>
            <a:r>
              <a:rPr lang="en-US" sz="2000" b="1" dirty="0"/>
              <a:t>in DRAM reads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19074-BDAB-D542-843E-E5E8EEEC12A9}"/>
              </a:ext>
            </a:extLst>
          </p:cNvPr>
          <p:cNvSpPr/>
          <p:nvPr/>
        </p:nvSpPr>
        <p:spPr bwMode="auto">
          <a:xfrm>
            <a:off x="7602491" y="3945541"/>
            <a:ext cx="3625237" cy="8528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 dirty="0"/>
              <a:t>1% error in L2 behavior</a:t>
            </a:r>
          </a:p>
          <a:p>
            <a:pPr marL="382588" indent="-382588" algn="ctr" defTabSz="4911725"/>
            <a:r>
              <a:rPr lang="en-US" sz="2000" b="1" dirty="0"/>
              <a:t>(66x read error reduction)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7647F7-C5D3-A344-BDD3-345A6BC93906}"/>
              </a:ext>
            </a:extLst>
          </p:cNvPr>
          <p:cNvSpPr/>
          <p:nvPr/>
        </p:nvSpPr>
        <p:spPr bwMode="auto">
          <a:xfrm>
            <a:off x="7686454" y="1124363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 dirty="0"/>
              <a:t>2.5X </a:t>
            </a:r>
            <a:r>
              <a:rPr lang="en-US" altLang="zh-CN" sz="2000" b="1" dirty="0"/>
              <a:t>e</a:t>
            </a:r>
            <a:r>
              <a:rPr lang="en-US" sz="2000" b="1" dirty="0"/>
              <a:t>rror </a:t>
            </a:r>
            <a:r>
              <a:rPr lang="en-US" altLang="zh-CN" sz="2000" b="1" dirty="0"/>
              <a:t>r</a:t>
            </a:r>
            <a:r>
              <a:rPr lang="en-US" sz="2000" b="1" dirty="0"/>
              <a:t>eduction</a:t>
            </a:r>
          </a:p>
          <a:p>
            <a:pPr marL="382588" indent="-382588" algn="ctr" defTabSz="4911725"/>
            <a:r>
              <a:rPr lang="en-US" sz="2000" b="1" dirty="0"/>
              <a:t>in </a:t>
            </a:r>
            <a:r>
              <a:rPr lang="en-US" altLang="zh-CN" sz="2000" b="1" dirty="0"/>
              <a:t>e</a:t>
            </a:r>
            <a:r>
              <a:rPr lang="en-US" sz="2000" b="1" dirty="0"/>
              <a:t>xec time  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1B23B-C28B-A743-8195-B7E2D4C58DE3}"/>
              </a:ext>
            </a:extLst>
          </p:cNvPr>
          <p:cNvSpPr txBox="1"/>
          <p:nvPr/>
        </p:nvSpPr>
        <p:spPr>
          <a:xfrm>
            <a:off x="70903" y="6374093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554189-4FC2-6646-A210-0BEA1E760725}"/>
              </a:ext>
            </a:extLst>
          </p:cNvPr>
          <p:cNvCxnSpPr>
            <a:cxnSpLocks/>
          </p:cNvCxnSpPr>
          <p:nvPr/>
        </p:nvCxnSpPr>
        <p:spPr>
          <a:xfrm flipH="1">
            <a:off x="70903" y="3221354"/>
            <a:ext cx="11701700" cy="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5AF4D-DBD6-AF4C-BF43-FF0A474613D9}"/>
              </a:ext>
            </a:extLst>
          </p:cNvPr>
          <p:cNvSpPr/>
          <p:nvPr/>
        </p:nvSpPr>
        <p:spPr bwMode="auto">
          <a:xfrm>
            <a:off x="7686454" y="2111755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altLang="zh-CN" sz="2000" b="1" dirty="0"/>
              <a:t>0.5</a:t>
            </a:r>
            <a:r>
              <a:rPr lang="en-US" sz="2000" b="1" dirty="0"/>
              <a:t>% error in </a:t>
            </a:r>
            <a:r>
              <a:rPr lang="en-US" altLang="zh-CN" sz="2000" b="1" dirty="0"/>
              <a:t>L1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reqs</a:t>
            </a:r>
            <a:endParaRPr lang="en-US" sz="2000" b="1" dirty="0"/>
          </a:p>
          <a:p>
            <a:pPr marL="382588" indent="-382588" algn="ctr" defTabSz="4911725"/>
            <a:r>
              <a:rPr lang="en-US" sz="2000" b="1" dirty="0"/>
              <a:t>(</a:t>
            </a:r>
            <a:r>
              <a:rPr lang="en-US" altLang="zh-CN" sz="2000" b="1" dirty="0"/>
              <a:t>9</a:t>
            </a:r>
            <a:r>
              <a:rPr lang="en-US" sz="2000" b="1" dirty="0"/>
              <a:t>6x </a:t>
            </a:r>
            <a:r>
              <a:rPr lang="en-US" altLang="zh-CN" sz="2000" b="1" dirty="0" err="1"/>
              <a:t>reqs</a:t>
            </a:r>
            <a:r>
              <a:rPr lang="en-US" sz="2000" b="1" dirty="0"/>
              <a:t> error reduction)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52533-E738-A542-B712-10165040622A}"/>
              </a:ext>
            </a:extLst>
          </p:cNvPr>
          <p:cNvSpPr txBox="1"/>
          <p:nvPr/>
        </p:nvSpPr>
        <p:spPr>
          <a:xfrm>
            <a:off x="7602491" y="2914481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SIMT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753FD-E5BA-4E43-B356-E2FC9174F2E0}"/>
              </a:ext>
            </a:extLst>
          </p:cNvPr>
          <p:cNvSpPr txBox="1"/>
          <p:nvPr/>
        </p:nvSpPr>
        <p:spPr>
          <a:xfrm>
            <a:off x="7602491" y="321461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Part 1: Introduction to SST					</a:t>
            </a:r>
            <a:r>
              <a:rPr lang="en-US" i="1" dirty="0"/>
              <a:t>8:45 - 10:15</a:t>
            </a:r>
            <a:endParaRPr lang="en-US" dirty="0"/>
          </a:p>
          <a:p>
            <a:pPr lvl="1"/>
            <a:r>
              <a:rPr lang="en-US" dirty="0"/>
              <a:t>SST Overview</a:t>
            </a:r>
          </a:p>
          <a:p>
            <a:pPr lvl="2"/>
            <a:r>
              <a:rPr lang="en-US" i="1" dirty="0"/>
              <a:t>Demos: Running a simple simulation; Enabling statistics; Running in parallel</a:t>
            </a:r>
          </a:p>
          <a:p>
            <a:pPr lvl="1"/>
            <a:r>
              <a:rPr lang="en-US" dirty="0"/>
              <a:t>SST Element Libraries: A tour</a:t>
            </a:r>
          </a:p>
          <a:p>
            <a:r>
              <a:rPr lang="en-US" dirty="0"/>
              <a:t>Break 								</a:t>
            </a:r>
            <a:r>
              <a:rPr lang="en-US" i="1" dirty="0"/>
              <a:t>10:15 - 10:45</a:t>
            </a:r>
            <a:endParaRPr lang="en-US" dirty="0"/>
          </a:p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2: GPGPU-Sim						</a:t>
            </a:r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10:45 – 11:30</a:t>
            </a:r>
          </a:p>
          <a:p>
            <a:pPr lvl="1"/>
            <a:r>
              <a:rPr lang="en-US" dirty="0"/>
              <a:t>GPGPU-Sim Overview</a:t>
            </a:r>
          </a:p>
          <a:p>
            <a:pPr lvl="1"/>
            <a:r>
              <a:rPr lang="en-US" dirty="0"/>
              <a:t>New Features</a:t>
            </a:r>
          </a:p>
          <a:p>
            <a:r>
              <a:rPr lang="en-US" dirty="0"/>
              <a:t>Part 3: The SST/GPGPU-Sim Integration			</a:t>
            </a:r>
            <a:r>
              <a:rPr lang="en-US" i="1" dirty="0"/>
              <a:t>11:30 - 12:00</a:t>
            </a:r>
          </a:p>
          <a:p>
            <a:r>
              <a:rPr lang="en-US" dirty="0"/>
              <a:t>Lunch								</a:t>
            </a:r>
            <a:r>
              <a:rPr lang="en-US" i="1" dirty="0"/>
              <a:t>12:00 - 1:30</a:t>
            </a:r>
          </a:p>
          <a:p>
            <a:r>
              <a:rPr lang="en-US" dirty="0"/>
              <a:t>SST Exercises							</a:t>
            </a:r>
            <a:r>
              <a:rPr lang="en-US" i="1" dirty="0"/>
              <a:t>1:30 - 3:00</a:t>
            </a:r>
          </a:p>
          <a:p>
            <a:r>
              <a:rPr lang="en-US" dirty="0"/>
              <a:t>Break 								</a:t>
            </a:r>
            <a:r>
              <a:rPr lang="en-US" i="1" dirty="0"/>
              <a:t>3:00 - 3:30</a:t>
            </a:r>
            <a:endParaRPr lang="en-US" dirty="0"/>
          </a:p>
          <a:p>
            <a:r>
              <a:rPr lang="en-US" dirty="0"/>
              <a:t>GPGPU-Sim Exercises						</a:t>
            </a:r>
            <a:r>
              <a:rPr lang="en-US" i="1" dirty="0"/>
              <a:t>3:30 - 5:00</a:t>
            </a:r>
          </a:p>
        </p:txBody>
      </p:sp>
    </p:spTree>
    <p:extLst>
      <p:ext uri="{BB962C8B-B14F-4D97-AF65-F5344CB8AC3E}">
        <p14:creationId xmlns:p14="http://schemas.microsoft.com/office/powerpoint/2010/main" val="6932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closed source</a:t>
            </a:r>
            <a:r>
              <a:rPr lang="zh-CN" altLang="en-US" dirty="0"/>
              <a:t> </a:t>
            </a:r>
            <a:r>
              <a:rPr lang="en-US" dirty="0"/>
              <a:t>model</a:t>
            </a:r>
            <a:r>
              <a:rPr lang="en-US" sz="2800" baseline="30000" dirty="0">
                <a:latin typeface="Helvetica" pitchFamily="2" charset="0"/>
              </a:rPr>
              <a:t>1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17839E8-8E16-F241-90C1-2836D788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11066770" cy="1546319"/>
          </a:xfrm>
        </p:spPr>
        <p:txBody>
          <a:bodyPr/>
          <a:lstStyle/>
          <a:p>
            <a:r>
              <a:rPr lang="en-US" altLang="zh-CN" sz="3000" dirty="0"/>
              <a:t>Run</a:t>
            </a:r>
            <a:r>
              <a:rPr lang="zh-CN" altLang="en-US" sz="3000" dirty="0"/>
              <a:t> </a:t>
            </a:r>
            <a:r>
              <a:rPr lang="en-US" altLang="zh-CN" sz="3000" dirty="0"/>
              <a:t>applications</a:t>
            </a:r>
            <a:r>
              <a:rPr lang="zh-CN" altLang="en-US" sz="3000" dirty="0"/>
              <a:t> </a:t>
            </a:r>
            <a:r>
              <a:rPr lang="en-US" altLang="zh-CN" sz="3000" dirty="0"/>
              <a:t>with</a:t>
            </a:r>
            <a:r>
              <a:rPr lang="zh-CN" altLang="en-US" sz="3000" dirty="0"/>
              <a:t> </a:t>
            </a:r>
            <a:r>
              <a:rPr lang="en-US" altLang="zh-CN" sz="3000" dirty="0" err="1"/>
              <a:t>cuDNN</a:t>
            </a:r>
            <a:r>
              <a:rPr lang="en-US" altLang="zh-CN" sz="3000" dirty="0"/>
              <a:t>/</a:t>
            </a:r>
            <a:r>
              <a:rPr lang="en-US" altLang="zh-CN" sz="3000" dirty="0" err="1"/>
              <a:t>cuBLAS</a:t>
            </a:r>
            <a:endParaRPr lang="en-US" altLang="zh-CN" sz="3000" dirty="0"/>
          </a:p>
          <a:p>
            <a:pPr lvl="1"/>
            <a:r>
              <a:rPr lang="en-US" altLang="zh-CN" sz="2800" dirty="0"/>
              <a:t>Static linking closed source libraries</a:t>
            </a:r>
          </a:p>
          <a:p>
            <a:pPr lvl="1"/>
            <a:r>
              <a:rPr lang="en-US" altLang="zh-CN" sz="2800" dirty="0" err="1"/>
              <a:t>LeNet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MNIST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 err="1"/>
              <a:t>cuDNN</a:t>
            </a:r>
            <a:r>
              <a:rPr lang="en-US" altLang="zh-CN" sz="2800" dirty="0"/>
              <a:t>/</a:t>
            </a:r>
            <a:r>
              <a:rPr lang="en-US" altLang="zh-CN" sz="2800" dirty="0" err="1"/>
              <a:t>cuBLAS</a:t>
            </a:r>
            <a:endParaRPr lang="en-US" altLang="zh-CN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7410BE-2820-2A45-8D63-294C02136E85}"/>
              </a:ext>
            </a:extLst>
          </p:cNvPr>
          <p:cNvGrpSpPr/>
          <p:nvPr/>
        </p:nvGrpSpPr>
        <p:grpSpPr>
          <a:xfrm>
            <a:off x="1612212" y="2419318"/>
            <a:ext cx="8967577" cy="3759433"/>
            <a:chOff x="1079824" y="2207449"/>
            <a:chExt cx="8967577" cy="375943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F136CFF6-EAD2-A14F-8EB5-AD4F3A620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824" y="2207449"/>
              <a:ext cx="3049105" cy="35186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733DF91E-F34F-3B4E-8E08-3E4E69AA0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296" y="2281544"/>
              <a:ext cx="3049105" cy="36853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layer</a:t>
              </a:r>
              <a:endParaRPr lang="en-US" b="1" dirty="0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910C87BE-C00E-934E-B9CA-69A07BF96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904" y="2835264"/>
              <a:ext cx="2643290" cy="745066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Application</a:t>
              </a:r>
              <a:endParaRPr lang="en-US" b="1" dirty="0"/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62254ACD-C01E-D648-94F2-D69EFF15E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34" y="2670695"/>
              <a:ext cx="2643290" cy="74506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runtime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layer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15D20F-6437-9145-8714-AC6578F3177F}"/>
                </a:ext>
              </a:extLst>
            </p:cNvPr>
            <p:cNvSpPr txBox="1"/>
            <p:nvPr/>
          </p:nvSpPr>
          <p:spPr>
            <a:xfrm rot="20393875">
              <a:off x="4516045" y="3252173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runtime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endParaRPr lang="en-US" b="1" dirty="0"/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88A12CBD-66EE-174C-9CE8-3B669152A7FE}"/>
                </a:ext>
              </a:extLst>
            </p:cNvPr>
            <p:cNvCxnSpPr>
              <a:cxnSpLocks noChangeShapeType="1"/>
              <a:stCxn id="23" idx="3"/>
              <a:endCxn id="12" idx="1"/>
            </p:cNvCxnSpPr>
            <p:nvPr/>
          </p:nvCxnSpPr>
          <p:spPr bwMode="auto">
            <a:xfrm flipV="1">
              <a:off x="3926194" y="3043228"/>
              <a:ext cx="3251840" cy="12282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DE8CC86D-9F12-0F4D-AD72-DCD0492F7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34" y="4981068"/>
              <a:ext cx="2643290" cy="7450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Functional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model</a:t>
              </a:r>
              <a:endParaRPr lang="en-US" b="1" dirty="0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3D00D023-CF25-B34B-BFAD-F8746E2EE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34" y="3763473"/>
              <a:ext cx="2643290" cy="7450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Performance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model</a:t>
              </a:r>
              <a:endParaRPr lang="en-US" b="1" dirty="0"/>
            </a:p>
          </p:txBody>
        </p:sp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F0EA7E73-1748-914A-9867-B3921D1C2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904" y="3898937"/>
              <a:ext cx="2643290" cy="74506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static</a:t>
              </a:r>
              <a:r>
                <a:rPr lang="zh-CN" altLang="en-US" b="1" dirty="0"/>
                <a:t> </a:t>
              </a:r>
              <a:r>
                <a:rPr lang="en-US" altLang="zh-CN" b="1" dirty="0" err="1"/>
                <a:t>cuDNN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library</a:t>
              </a:r>
              <a:endParaRPr 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B8264B-23BB-C643-AC5B-CF3D77BA5EF7}"/>
                </a:ext>
              </a:extLst>
            </p:cNvPr>
            <p:cNvSpPr txBox="1"/>
            <p:nvPr/>
          </p:nvSpPr>
          <p:spPr>
            <a:xfrm>
              <a:off x="1282904" y="2243397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Executable</a:t>
              </a: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324102AA-B897-4B4F-AC6F-D21FE2EC3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904" y="4777068"/>
              <a:ext cx="2643290" cy="74506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static</a:t>
              </a:r>
              <a:r>
                <a:rPr lang="zh-CN" altLang="en-US" b="1" dirty="0"/>
                <a:t> </a:t>
              </a:r>
              <a:r>
                <a:rPr lang="en-US" altLang="zh-CN" b="1" dirty="0" err="1"/>
                <a:t>cuBLAS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library</a:t>
              </a:r>
              <a:endParaRPr 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0CE02F-AB62-F647-B607-B8E3390EC87F}"/>
                </a:ext>
              </a:extLst>
            </p:cNvPr>
            <p:cNvSpPr txBox="1"/>
            <p:nvPr/>
          </p:nvSpPr>
          <p:spPr>
            <a:xfrm rot="19759814">
              <a:off x="4682178" y="4196090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runtime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endParaRPr lang="en-US" b="1" dirty="0"/>
            </a:p>
          </p:txBody>
        </p:sp>
        <p:cxnSp>
          <p:nvCxnSpPr>
            <p:cNvPr id="30" name="AutoShape 13">
              <a:extLst>
                <a:ext uri="{FF2B5EF4-FFF2-40B4-BE49-F238E27FC236}">
                  <a16:creationId xmlns:a16="http://schemas.microsoft.com/office/drawing/2014/main" id="{25248364-9B12-A544-9012-FB5A769F6E5D}"/>
                </a:ext>
              </a:extLst>
            </p:cNvPr>
            <p:cNvCxnSpPr>
              <a:cxnSpLocks noChangeShapeType="1"/>
              <a:stCxn id="28" idx="3"/>
              <a:endCxn id="12" idx="1"/>
            </p:cNvCxnSpPr>
            <p:nvPr/>
          </p:nvCxnSpPr>
          <p:spPr bwMode="auto">
            <a:xfrm flipV="1">
              <a:off x="3926194" y="3043228"/>
              <a:ext cx="3251840" cy="21063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E6419-7D7B-F14B-BACF-187D147EB180}"/>
                </a:ext>
              </a:extLst>
            </p:cNvPr>
            <p:cNvSpPr txBox="1"/>
            <p:nvPr/>
          </p:nvSpPr>
          <p:spPr>
            <a:xfrm>
              <a:off x="6998295" y="2283780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GPGPU-Sim</a:t>
              </a:r>
              <a:endParaRPr lang="en-US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CAAEF3-1628-DD40-B8E1-F93702679C11}"/>
              </a:ext>
            </a:extLst>
          </p:cNvPr>
          <p:cNvSpPr txBox="1"/>
          <p:nvPr/>
        </p:nvSpPr>
        <p:spPr>
          <a:xfrm>
            <a:off x="245150" y="6295331"/>
            <a:ext cx="117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Jonathan Lew, Deval Shah, </a:t>
            </a:r>
            <a:r>
              <a:rPr lang="en-US" sz="1200" dirty="0" err="1"/>
              <a:t>Suchita</a:t>
            </a:r>
            <a:r>
              <a:rPr lang="en-US" sz="1200" dirty="0"/>
              <a:t> </a:t>
            </a:r>
            <a:r>
              <a:rPr lang="en-US" sz="1200" dirty="0" err="1"/>
              <a:t>Pati</a:t>
            </a:r>
            <a:r>
              <a:rPr lang="en-US" sz="1200" dirty="0"/>
              <a:t>, Shaylin Cattell, Mengchi Zhang, </a:t>
            </a:r>
            <a:r>
              <a:rPr lang="en-US" sz="1200" dirty="0" err="1"/>
              <a:t>Amruth</a:t>
            </a:r>
            <a:r>
              <a:rPr lang="en-US" sz="1200" dirty="0"/>
              <a:t> </a:t>
            </a:r>
            <a:r>
              <a:rPr lang="en-US" sz="1200" dirty="0" err="1"/>
              <a:t>Sandhupatla</a:t>
            </a:r>
            <a:r>
              <a:rPr lang="en-US" sz="1200" dirty="0"/>
              <a:t>, Christopher Ng, Negar </a:t>
            </a:r>
            <a:r>
              <a:rPr lang="en-US" sz="1200" dirty="0" err="1"/>
              <a:t>Goli</a:t>
            </a:r>
            <a:r>
              <a:rPr lang="en-US" sz="1200" dirty="0"/>
              <a:t>, Matthew D. Sinclair, Timothy G. Rogers, Tor M. </a:t>
            </a:r>
            <a:r>
              <a:rPr lang="en-US" sz="1200" dirty="0" err="1"/>
              <a:t>Aamodt</a:t>
            </a:r>
            <a:r>
              <a:rPr lang="en-US" sz="1200" dirty="0"/>
              <a:t> Analyzing Machine Learning Workloads Using a Detailed GPU Simulator, arXiv:1811.08933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666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 in GV100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9F9C6F-7231-6741-9212-663AD932F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5015164" cy="5376333"/>
          </a:xfrm>
        </p:spPr>
        <p:txBody>
          <a:bodyPr/>
          <a:lstStyle/>
          <a:p>
            <a:r>
              <a:rPr lang="en-US" altLang="zh-CN" dirty="0"/>
              <a:t>Accelerate</a:t>
            </a:r>
            <a:r>
              <a:rPr lang="zh-CN" altLang="en-US" dirty="0"/>
              <a:t> </a:t>
            </a:r>
            <a:r>
              <a:rPr lang="en-US" altLang="zh-CN" dirty="0"/>
              <a:t>FP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</a:p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Core/SM</a:t>
            </a:r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FP</a:t>
            </a:r>
            <a:r>
              <a:rPr lang="zh-CN" altLang="en-US" dirty="0"/>
              <a:t> </a:t>
            </a:r>
            <a:r>
              <a:rPr lang="en-US" altLang="zh-CN" dirty="0"/>
              <a:t>FMA/clock</a:t>
            </a:r>
          </a:p>
          <a:p>
            <a:r>
              <a:rPr lang="en-US" altLang="zh-CN" dirty="0"/>
              <a:t>512</a:t>
            </a:r>
            <a:r>
              <a:rPr lang="zh-CN" altLang="en-US" dirty="0"/>
              <a:t> </a:t>
            </a:r>
            <a:r>
              <a:rPr lang="en-US" altLang="zh-CN" dirty="0"/>
              <a:t>FMA/clock/SM</a:t>
            </a:r>
          </a:p>
          <a:p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1024</a:t>
            </a:r>
            <a:r>
              <a:rPr lang="zh-CN" altLang="en-US" dirty="0"/>
              <a:t> </a:t>
            </a:r>
            <a:r>
              <a:rPr lang="en-US" altLang="zh-CN" dirty="0"/>
              <a:t>FP</a:t>
            </a:r>
            <a:r>
              <a:rPr lang="zh-CN" altLang="en-US" dirty="0"/>
              <a:t> </a:t>
            </a:r>
            <a:r>
              <a:rPr lang="en-US" altLang="zh-CN" dirty="0"/>
              <a:t>ops/clock/SM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88FA4-AEBD-8F4F-A69E-2E284E3F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7" y="275269"/>
            <a:ext cx="4896876" cy="65061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0EB772-BB49-1241-BEE6-1381EC7C7BAA}"/>
              </a:ext>
            </a:extLst>
          </p:cNvPr>
          <p:cNvSpPr/>
          <p:nvPr/>
        </p:nvSpPr>
        <p:spPr>
          <a:xfrm rot="16200000">
            <a:off x="7323730" y="1920291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3EACA-8008-8D4E-95EC-B1A6331380D4}"/>
              </a:ext>
            </a:extLst>
          </p:cNvPr>
          <p:cNvSpPr/>
          <p:nvPr/>
        </p:nvSpPr>
        <p:spPr>
          <a:xfrm rot="16200000">
            <a:off x="7323730" y="4636443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594B5A-1B48-5C46-B0E6-892D9CF365D1}"/>
              </a:ext>
            </a:extLst>
          </p:cNvPr>
          <p:cNvSpPr/>
          <p:nvPr/>
        </p:nvSpPr>
        <p:spPr>
          <a:xfrm rot="16200000">
            <a:off x="9681169" y="1920291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3C12E-638F-DA48-BF37-6DC01A8ABE56}"/>
              </a:ext>
            </a:extLst>
          </p:cNvPr>
          <p:cNvSpPr/>
          <p:nvPr/>
        </p:nvSpPr>
        <p:spPr>
          <a:xfrm rot="16200000">
            <a:off x="9622375" y="4636443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 in Tesla Titan V</a:t>
            </a:r>
            <a:r>
              <a:rPr lang="en-US" altLang="zh-CN" sz="3200" baseline="30000" dirty="0">
                <a:latin typeface="Helvetica" pitchFamily="2" charset="0"/>
              </a:rPr>
              <a:t>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65AA1-C515-7047-A855-DB462E3E0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5%</a:t>
            </a:r>
          </a:p>
          <a:p>
            <a:r>
              <a:rPr lang="en-US" altLang="zh-CN" dirty="0"/>
              <a:t>99.60%</a:t>
            </a:r>
            <a:r>
              <a:rPr lang="zh-CN" altLang="en-US" dirty="0"/>
              <a:t> </a:t>
            </a:r>
            <a:r>
              <a:rPr lang="en-US" altLang="zh-CN" dirty="0"/>
              <a:t>IPC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</a:p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perf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HW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89364-8F2C-0649-BCFE-5E0624FFAFE7}"/>
              </a:ext>
            </a:extLst>
          </p:cNvPr>
          <p:cNvSpPr txBox="1"/>
          <p:nvPr/>
        </p:nvSpPr>
        <p:spPr>
          <a:xfrm>
            <a:off x="490300" y="6368730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Md Aamir Raihan, Negar </a:t>
            </a:r>
            <a:r>
              <a:rPr lang="en-US" sz="1200" dirty="0" err="1"/>
              <a:t>Goli</a:t>
            </a:r>
            <a:r>
              <a:rPr lang="en-US" sz="1200" dirty="0"/>
              <a:t>, Tor </a:t>
            </a:r>
            <a:r>
              <a:rPr lang="en-US" sz="1200" dirty="0" err="1"/>
              <a:t>Aamodt</a:t>
            </a:r>
            <a:r>
              <a:rPr lang="en-US" sz="1200" dirty="0"/>
              <a:t>, Modeling Deep Learning Accelerator Enabled GPUs,</a:t>
            </a:r>
            <a:r>
              <a:rPr lang="zh-CN" altLang="en-US" sz="1200" dirty="0"/>
              <a:t> </a:t>
            </a:r>
            <a:r>
              <a:rPr lang="en-US" altLang="zh-CN" sz="1200" dirty="0"/>
              <a:t>ISPASS</a:t>
            </a:r>
            <a:r>
              <a:rPr lang="zh-CN" altLang="en-US" sz="1200" dirty="0"/>
              <a:t> </a:t>
            </a:r>
            <a:r>
              <a:rPr lang="en-US" altLang="zh-CN" sz="1200" dirty="0"/>
              <a:t>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2C909-2207-6D41-9BDE-4D9B183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1" y="2975429"/>
            <a:ext cx="11307360" cy="26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CUTLASS library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73E330-8F1E-734E-BCC8-1879A3BA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Combine CUTLASS, tensor core</a:t>
            </a:r>
            <a:r>
              <a:rPr lang="en-US" altLang="zh-CN" baseline="30000" dirty="0"/>
              <a:t>1</a:t>
            </a:r>
            <a:r>
              <a:rPr lang="en-US" altLang="zh-CN" dirty="0"/>
              <a:t>, and </a:t>
            </a:r>
            <a:r>
              <a:rPr lang="en-US" altLang="zh-CN" dirty="0" err="1"/>
              <a:t>volta</a:t>
            </a:r>
            <a:r>
              <a:rPr lang="en-US" altLang="zh-CN" dirty="0"/>
              <a:t> model</a:t>
            </a:r>
            <a:r>
              <a:rPr lang="en-US" altLang="zh-CN" baseline="30000" dirty="0"/>
              <a:t>2</a:t>
            </a:r>
          </a:p>
          <a:p>
            <a:r>
              <a:rPr lang="en-US" altLang="zh-CN" dirty="0"/>
              <a:t>Correlation: using </a:t>
            </a:r>
            <a:r>
              <a:rPr lang="en-US" altLang="zh-CN" dirty="0" err="1"/>
              <a:t>Deepbench</a:t>
            </a:r>
            <a:r>
              <a:rPr lang="en-US" altLang="zh-CN" dirty="0"/>
              <a:t> training/inference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scenario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35DB2-4425-7B41-9616-2B8125A3F085}"/>
              </a:ext>
            </a:extLst>
          </p:cNvPr>
          <p:cNvSpPr txBox="1"/>
          <p:nvPr/>
        </p:nvSpPr>
        <p:spPr>
          <a:xfrm>
            <a:off x="490300" y="6425288"/>
            <a:ext cx="1170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Md Aamir Raihan, Negar </a:t>
            </a:r>
            <a:r>
              <a:rPr lang="en-US" sz="1200" dirty="0" err="1"/>
              <a:t>Goli</a:t>
            </a:r>
            <a:r>
              <a:rPr lang="en-US" sz="1200" dirty="0"/>
              <a:t>, Tor </a:t>
            </a:r>
            <a:r>
              <a:rPr lang="en-US" sz="1200" dirty="0" err="1"/>
              <a:t>Aamodt</a:t>
            </a:r>
            <a:r>
              <a:rPr lang="en-US" sz="1200" dirty="0"/>
              <a:t>, Modeling Deep Learning Accelerator Enabled GPUs,</a:t>
            </a:r>
            <a:r>
              <a:rPr lang="zh-CN" altLang="en-US" sz="1200" dirty="0"/>
              <a:t> </a:t>
            </a:r>
            <a:r>
              <a:rPr lang="en-US" altLang="zh-CN" sz="1200" dirty="0"/>
              <a:t>ISPASS</a:t>
            </a:r>
            <a:r>
              <a:rPr lang="zh-CN" altLang="en-US" sz="1200" dirty="0"/>
              <a:t> </a:t>
            </a:r>
            <a:r>
              <a:rPr lang="en-US" altLang="zh-CN" sz="1200" dirty="0"/>
              <a:t>2019</a:t>
            </a:r>
          </a:p>
          <a:p>
            <a:r>
              <a:rPr lang="en-US" altLang="zh-CN" sz="1200" dirty="0"/>
              <a:t>[2]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  <a:p>
            <a:endParaRPr lang="en-US" altLang="zh-CN" sz="1200" dirty="0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C63166B-C335-EB4D-8636-B43BCD24A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14711"/>
              </p:ext>
            </p:extLst>
          </p:nvPr>
        </p:nvGraphicFramePr>
        <p:xfrm>
          <a:off x="1523998" y="1607485"/>
          <a:ext cx="6101937" cy="4935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41C165-2140-AD48-973E-6663BB74ADFE}"/>
              </a:ext>
            </a:extLst>
          </p:cNvPr>
          <p:cNvCxnSpPr/>
          <p:nvPr/>
        </p:nvCxnSpPr>
        <p:spPr>
          <a:xfrm flipV="1">
            <a:off x="2703443" y="2138939"/>
            <a:ext cx="4518992" cy="35780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GPGPU-Sim:</a:t>
            </a:r>
          </a:p>
          <a:p>
            <a:pPr lvl="1"/>
            <a:r>
              <a:rPr lang="en-US" altLang="zh-CN" dirty="0"/>
              <a:t>Simulates GPU compute unit and memory hierarchies.</a:t>
            </a:r>
          </a:p>
          <a:p>
            <a:pPr lvl="1"/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evolutional</a:t>
            </a:r>
            <a:r>
              <a:rPr lang="zh-CN" altLang="en-US" dirty="0"/>
              <a:t> </a:t>
            </a:r>
            <a:r>
              <a:rPr lang="en-US" altLang="zh-CN" dirty="0"/>
              <a:t>simulator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GPUs.</a:t>
            </a:r>
          </a:p>
          <a:p>
            <a:pPr lvl="2"/>
            <a:r>
              <a:rPr lang="en-US" altLang="zh-CN" dirty="0"/>
              <a:t>actively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SST:</a:t>
            </a:r>
          </a:p>
          <a:p>
            <a:pPr lvl="1"/>
            <a:r>
              <a:rPr lang="en-US" altLang="zh-CN" dirty="0"/>
              <a:t>GPGPU-Sim brings</a:t>
            </a:r>
            <a:r>
              <a:rPr lang="zh-CN" altLang="en-US" dirty="0"/>
              <a:t> </a:t>
            </a:r>
            <a:r>
              <a:rPr lang="en-US" altLang="zh-CN" dirty="0"/>
              <a:t>promising GPU model to</a:t>
            </a:r>
            <a:r>
              <a:rPr lang="zh-CN" altLang="en-US" dirty="0"/>
              <a:t> </a:t>
            </a:r>
            <a:r>
              <a:rPr lang="en-US" altLang="zh-CN" dirty="0"/>
              <a:t>SST</a:t>
            </a:r>
          </a:p>
          <a:p>
            <a:pPr lvl="1"/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SST parallel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A90A-8BDF-4207-BCA9-756771AB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03EA96-7A3D-4DF9-9D98-888E872A0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9860" y="887413"/>
            <a:ext cx="8065293" cy="53768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DD51-F0D8-4285-92C1-115A1DABF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4C3AC3-6B69-4B6F-8413-CE115EC8D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0286" y="2998800"/>
            <a:ext cx="10131428" cy="86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7826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Thread Hierarchy Revisited</a:t>
            </a:r>
            <a:endParaRPr lang="en-US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782AB6E-055F-3541-A39B-DD207B60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E4C5B927-D594-FA43-81BE-405205F06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963" y="3560454"/>
            <a:ext cx="4535488" cy="25654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en-US" sz="2400" b="1"/>
              <a:t>SIMT Core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E2D349-0C80-B640-9B2B-6CD55BEDC700}"/>
              </a:ext>
            </a:extLst>
          </p:cNvPr>
          <p:cNvSpPr txBox="1">
            <a:spLocks/>
          </p:cNvSpPr>
          <p:nvPr/>
        </p:nvSpPr>
        <p:spPr>
          <a:xfrm>
            <a:off x="1521913" y="1198254"/>
            <a:ext cx="5562600" cy="236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CA" sz="2600" dirty="0"/>
              <a:t>Recall, kernel = grid of blocks of warps of threads</a:t>
            </a:r>
          </a:p>
          <a:p>
            <a:pPr>
              <a:lnSpc>
                <a:spcPct val="80000"/>
              </a:lnSpc>
            </a:pPr>
            <a:r>
              <a:rPr lang="en-CA" sz="2600" dirty="0"/>
              <a:t>Threads are grouped into </a:t>
            </a:r>
            <a:r>
              <a:rPr lang="en-CA" sz="2600" i="1" dirty="0"/>
              <a:t>warps</a:t>
            </a:r>
            <a:r>
              <a:rPr lang="en-CA" sz="2600" dirty="0"/>
              <a:t> in </a:t>
            </a:r>
            <a:r>
              <a:rPr lang="en-CA" sz="2600" i="1" dirty="0"/>
              <a:t>hardware</a:t>
            </a:r>
          </a:p>
          <a:p>
            <a:pPr>
              <a:lnSpc>
                <a:spcPct val="80000"/>
              </a:lnSpc>
              <a:buFontTx/>
              <a:buNone/>
            </a:pPr>
            <a:endParaRPr lang="en-CA" sz="2600" dirty="0"/>
          </a:p>
        </p:txBody>
      </p:sp>
      <p:sp>
        <p:nvSpPr>
          <p:cNvPr id="7" name="Text Box 36">
            <a:extLst>
              <a:ext uri="{FF2B5EF4-FFF2-40B4-BE49-F238E27FC236}">
                <a16:creationId xmlns:a16="http://schemas.microsoft.com/office/drawing/2014/main" id="{859192D5-3989-B242-8E10-8FA5E03D4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913" y="3560454"/>
            <a:ext cx="309562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Each block is dispatched to a SIMT core as a unit of work: All of its warps run in the core’s pipeline until they are all done. </a:t>
            </a:r>
          </a:p>
        </p:txBody>
      </p:sp>
      <p:pic>
        <p:nvPicPr>
          <p:cNvPr id="8" name="Picture 37">
            <a:extLst>
              <a:ext uri="{FF2B5EF4-FFF2-40B4-BE49-F238E27FC236}">
                <a16:creationId xmlns:a16="http://schemas.microsoft.com/office/drawing/2014/main" id="{EE64CC4D-E059-AF40-A50A-90CA8B29D3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3113" y="1198254"/>
            <a:ext cx="2743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B5FCBE74-66AD-6740-BE14-9040D2FC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713" y="2950854"/>
            <a:ext cx="2057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/>
              <a:t>Source: NVIDIA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FF3567-0BB3-9E4A-806A-6CD7B116F9BC}"/>
              </a:ext>
            </a:extLst>
          </p:cNvPr>
          <p:cNvGrpSpPr/>
          <p:nvPr/>
        </p:nvGrpSpPr>
        <p:grpSpPr>
          <a:xfrm>
            <a:off x="1979113" y="3941454"/>
            <a:ext cx="4198938" cy="1670050"/>
            <a:chOff x="914400" y="4419600"/>
            <a:chExt cx="4198938" cy="16700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716516-FDE5-D445-B4A5-B9DAE012A086}"/>
                </a:ext>
              </a:extLst>
            </p:cNvPr>
            <p:cNvGrpSpPr/>
            <p:nvPr/>
          </p:nvGrpSpPr>
          <p:grpSpPr>
            <a:xfrm>
              <a:off x="990600" y="4419600"/>
              <a:ext cx="4122738" cy="1593850"/>
              <a:chOff x="990600" y="4419600"/>
              <a:chExt cx="4122738" cy="159385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9B9EFF-7411-1A41-B0F1-4689AE5351F1}"/>
                  </a:ext>
                </a:extLst>
              </p:cNvPr>
              <p:cNvSpPr/>
              <p:nvPr/>
            </p:nvSpPr>
            <p:spPr bwMode="auto">
              <a:xfrm>
                <a:off x="990600" y="4554538"/>
                <a:ext cx="1584325" cy="1171575"/>
              </a:xfrm>
              <a:prstGeom prst="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Thread Block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(CTA)</a:t>
                </a:r>
              </a:p>
            </p:txBody>
          </p:sp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F0E5A4C2-E7BA-3343-B506-E3F5A525798B}"/>
                  </a:ext>
                </a:extLst>
              </p:cNvPr>
              <p:cNvSpPr/>
              <p:nvPr/>
            </p:nvSpPr>
            <p:spPr bwMode="auto">
              <a:xfrm>
                <a:off x="2684463" y="4960938"/>
                <a:ext cx="936625" cy="358775"/>
              </a:xfrm>
              <a:prstGeom prst="rightArrow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AD316527-E8A8-3146-B2DD-CF153081CBA6}"/>
                  </a:ext>
                </a:extLst>
              </p:cNvPr>
              <p:cNvSpPr/>
              <p:nvPr/>
            </p:nvSpPr>
            <p:spPr bwMode="auto">
              <a:xfrm>
                <a:off x="3795713" y="44196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32 </a:t>
                </a:r>
                <a:r>
                  <a:rPr lang="en-CA" sz="1600" dirty="0"/>
                  <a:t>Threads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24EA1D8A-1AA9-E742-9F3E-8C9845295E1B}"/>
                  </a:ext>
                </a:extLst>
              </p:cNvPr>
              <p:cNvSpPr/>
              <p:nvPr/>
            </p:nvSpPr>
            <p:spPr bwMode="auto">
              <a:xfrm>
                <a:off x="3795713" y="48514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ECE3E00-59A0-5A41-A964-58B93A9FA640}"/>
                  </a:ext>
                </a:extLst>
              </p:cNvPr>
              <p:cNvSpPr/>
              <p:nvPr/>
            </p:nvSpPr>
            <p:spPr bwMode="auto">
              <a:xfrm>
                <a:off x="3813175" y="5648325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C084A7B-A794-494C-BDF0-7730AA52316F}"/>
                  </a:ext>
                </a:extLst>
              </p:cNvPr>
              <p:cNvSpPr/>
              <p:nvPr/>
            </p:nvSpPr>
            <p:spPr bwMode="auto">
              <a:xfrm>
                <a:off x="4440238" y="5281613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BE699C-51D1-C94C-B376-CCAFBC920336}"/>
                  </a:ext>
                </a:extLst>
              </p:cNvPr>
              <p:cNvSpPr/>
              <p:nvPr/>
            </p:nvSpPr>
            <p:spPr bwMode="auto">
              <a:xfrm>
                <a:off x="4440238" y="5400675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C1485EA-308B-2643-8E28-BF0CEF129201}"/>
                  </a:ext>
                </a:extLst>
              </p:cNvPr>
              <p:cNvSpPr/>
              <p:nvPr/>
            </p:nvSpPr>
            <p:spPr bwMode="auto">
              <a:xfrm>
                <a:off x="4446588" y="5530850"/>
                <a:ext cx="44450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9E2950-EF5F-E940-AA0E-FECF12AD1FE3}"/>
                </a:ext>
              </a:extLst>
            </p:cNvPr>
            <p:cNvGrpSpPr/>
            <p:nvPr/>
          </p:nvGrpSpPr>
          <p:grpSpPr>
            <a:xfrm>
              <a:off x="914400" y="4495800"/>
              <a:ext cx="4122738" cy="1593850"/>
              <a:chOff x="990600" y="4419600"/>
              <a:chExt cx="4122738" cy="159385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8E6D9B-B594-4D40-91BC-B88F8A84DBA6}"/>
                  </a:ext>
                </a:extLst>
              </p:cNvPr>
              <p:cNvSpPr/>
              <p:nvPr/>
            </p:nvSpPr>
            <p:spPr bwMode="auto">
              <a:xfrm>
                <a:off x="990600" y="4554538"/>
                <a:ext cx="1584325" cy="1171575"/>
              </a:xfrm>
              <a:prstGeom prst="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Thread Block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(CTA)</a:t>
                </a:r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FD45F797-5CA9-D64E-9694-693329C90BC8}"/>
                  </a:ext>
                </a:extLst>
              </p:cNvPr>
              <p:cNvSpPr/>
              <p:nvPr/>
            </p:nvSpPr>
            <p:spPr bwMode="auto">
              <a:xfrm>
                <a:off x="2684463" y="4960938"/>
                <a:ext cx="936625" cy="358775"/>
              </a:xfrm>
              <a:prstGeom prst="rightArrow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527D89DC-2A87-3F42-9018-036FF0102768}"/>
                  </a:ext>
                </a:extLst>
              </p:cNvPr>
              <p:cNvSpPr/>
              <p:nvPr/>
            </p:nvSpPr>
            <p:spPr bwMode="auto">
              <a:xfrm>
                <a:off x="3795713" y="44196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32 </a:t>
                </a:r>
                <a:r>
                  <a:rPr lang="en-CA" sz="1600" dirty="0"/>
                  <a:t>Threads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6BAB856-738A-434D-BD84-BFBEB3630A2A}"/>
                  </a:ext>
                </a:extLst>
              </p:cNvPr>
              <p:cNvSpPr/>
              <p:nvPr/>
            </p:nvSpPr>
            <p:spPr bwMode="auto">
              <a:xfrm>
                <a:off x="3795713" y="48514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7670958-80D9-AF42-ADC6-52C3A0E8E955}"/>
                  </a:ext>
                </a:extLst>
              </p:cNvPr>
              <p:cNvSpPr/>
              <p:nvPr/>
            </p:nvSpPr>
            <p:spPr bwMode="auto">
              <a:xfrm>
                <a:off x="3813175" y="5648325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FE218A-1C10-6C43-B9D2-538F83DC9666}"/>
                  </a:ext>
                </a:extLst>
              </p:cNvPr>
              <p:cNvSpPr/>
              <p:nvPr/>
            </p:nvSpPr>
            <p:spPr bwMode="auto">
              <a:xfrm>
                <a:off x="4440238" y="5281613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EF7B6-9692-A040-A008-9BF377FCBC59}"/>
                  </a:ext>
                </a:extLst>
              </p:cNvPr>
              <p:cNvSpPr/>
              <p:nvPr/>
            </p:nvSpPr>
            <p:spPr bwMode="auto">
              <a:xfrm>
                <a:off x="4440238" y="5400675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9343F0-F8EA-7C40-A384-37FE91B66A0A}"/>
                  </a:ext>
                </a:extLst>
              </p:cNvPr>
              <p:cNvSpPr/>
              <p:nvPr/>
            </p:nvSpPr>
            <p:spPr bwMode="auto">
              <a:xfrm>
                <a:off x="4446588" y="5530850"/>
                <a:ext cx="44450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A948A2-0828-3E40-BD08-BF1A2E779320}"/>
              </a:ext>
            </a:extLst>
          </p:cNvPr>
          <p:cNvGrpSpPr/>
          <p:nvPr/>
        </p:nvGrpSpPr>
        <p:grpSpPr>
          <a:xfrm>
            <a:off x="1902913" y="4093854"/>
            <a:ext cx="4122738" cy="1990726"/>
            <a:chOff x="838200" y="4267200"/>
            <a:chExt cx="4122738" cy="19907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EFAED5-940A-AC47-A554-4B40AD22911E}"/>
                </a:ext>
              </a:extLst>
            </p:cNvPr>
            <p:cNvSpPr/>
            <p:nvPr/>
          </p:nvSpPr>
          <p:spPr bwMode="auto">
            <a:xfrm>
              <a:off x="838200" y="4402138"/>
              <a:ext cx="1584325" cy="1171575"/>
            </a:xfrm>
            <a:prstGeom prst="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Thread Block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(CTA)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81D5CF8F-A45C-C049-A0D5-6A66FDCE1572}"/>
                </a:ext>
              </a:extLst>
            </p:cNvPr>
            <p:cNvSpPr/>
            <p:nvPr/>
          </p:nvSpPr>
          <p:spPr bwMode="auto">
            <a:xfrm>
              <a:off x="2532063" y="4808538"/>
              <a:ext cx="936625" cy="358775"/>
            </a:xfrm>
            <a:prstGeom prst="rightArrow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AED1229-9AAF-674F-B955-B46AB698F699}"/>
                </a:ext>
              </a:extLst>
            </p:cNvPr>
            <p:cNvSpPr/>
            <p:nvPr/>
          </p:nvSpPr>
          <p:spPr bwMode="auto">
            <a:xfrm>
              <a:off x="3643313" y="4267200"/>
              <a:ext cx="1300163" cy="365125"/>
            </a:xfrm>
            <a:prstGeom prst="round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32 </a:t>
              </a:r>
              <a:r>
                <a:rPr lang="en-CA" sz="1600" dirty="0"/>
                <a:t>Threads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6B581E6-BF6C-E24E-8CF9-1FF76FD4FA4A}"/>
                </a:ext>
              </a:extLst>
            </p:cNvPr>
            <p:cNvSpPr/>
            <p:nvPr/>
          </p:nvSpPr>
          <p:spPr bwMode="auto">
            <a:xfrm>
              <a:off x="3643313" y="4699000"/>
              <a:ext cx="1300163" cy="365125"/>
            </a:xfrm>
            <a:prstGeom prst="round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1600" dirty="0"/>
                <a:t>32 Threads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E50FC58-6227-2347-B357-022B10788433}"/>
                </a:ext>
              </a:extLst>
            </p:cNvPr>
            <p:cNvSpPr/>
            <p:nvPr/>
          </p:nvSpPr>
          <p:spPr bwMode="auto">
            <a:xfrm>
              <a:off x="3660775" y="5495925"/>
              <a:ext cx="1300163" cy="365125"/>
            </a:xfrm>
            <a:prstGeom prst="round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1600" dirty="0"/>
                <a:t>32 Threads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3D8F2D1-6F50-8348-857A-2404B96F61CA}"/>
                </a:ext>
              </a:extLst>
            </p:cNvPr>
            <p:cNvSpPr/>
            <p:nvPr/>
          </p:nvSpPr>
          <p:spPr bwMode="auto">
            <a:xfrm>
              <a:off x="4287838" y="5129213"/>
              <a:ext cx="46038" cy="46038"/>
            </a:xfrm>
            <a:prstGeom prst="ellipse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6CA76B-413B-3A4E-96BD-8A52DDFB0674}"/>
                </a:ext>
              </a:extLst>
            </p:cNvPr>
            <p:cNvSpPr/>
            <p:nvPr/>
          </p:nvSpPr>
          <p:spPr bwMode="auto">
            <a:xfrm>
              <a:off x="4287838" y="5248275"/>
              <a:ext cx="46038" cy="46038"/>
            </a:xfrm>
            <a:prstGeom prst="ellipse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B82078-5B00-DA44-8E86-92CAC5D734E5}"/>
                </a:ext>
              </a:extLst>
            </p:cNvPr>
            <p:cNvSpPr/>
            <p:nvPr/>
          </p:nvSpPr>
          <p:spPr bwMode="auto">
            <a:xfrm>
              <a:off x="4294188" y="5378450"/>
              <a:ext cx="44450" cy="46038"/>
            </a:xfrm>
            <a:prstGeom prst="ellipse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9DD3B99C-581A-0A48-A6D2-C9A92A5EA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950" y="5891213"/>
              <a:ext cx="12827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CA" b="1" dirty="0">
                  <a:latin typeface="Calibri" pitchFamily="34" charset="0"/>
                </a:rPr>
                <a:t>Warps</a:t>
              </a:r>
              <a:endParaRPr lang="en-CA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32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5222-87DA-AC4A-9F3E-12C76C63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SIMT Core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2A92C79-79FA-474F-8824-082E3172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F8756-F3EE-9747-9CA3-D01FB7C4E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175">
            <a:extLst>
              <a:ext uri="{FF2B5EF4-FFF2-40B4-BE49-F238E27FC236}">
                <a16:creationId xmlns:a16="http://schemas.microsoft.com/office/drawing/2014/main" id="{57B07363-5BE5-3942-97CB-DFA689F55790}"/>
              </a:ext>
            </a:extLst>
          </p:cNvPr>
          <p:cNvSpPr txBox="1">
            <a:spLocks noChangeArrowheads="1"/>
          </p:cNvSpPr>
          <p:nvPr/>
        </p:nvSpPr>
        <p:spPr>
          <a:xfrm>
            <a:off x="1434230" y="3883130"/>
            <a:ext cx="8229600" cy="2087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Fine-grained multithreading</a:t>
            </a:r>
          </a:p>
          <a:p>
            <a:pPr lvl="1"/>
            <a:r>
              <a:rPr lang="en-US"/>
              <a:t>Interleave warp execution to hide latency</a:t>
            </a:r>
          </a:p>
          <a:p>
            <a:pPr lvl="1"/>
            <a:r>
              <a:rPr lang="en-US"/>
              <a:t>Register values of all threads stays in core</a:t>
            </a:r>
          </a:p>
          <a:p>
            <a:pPr lvl="1"/>
            <a:endParaRPr lang="en-US" dirty="0"/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180BC1D6-0D29-F04A-814F-AFAE7B438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30" y="1749530"/>
            <a:ext cx="1295400" cy="190500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SIMT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7" name="Rectangle 31">
            <a:extLst>
              <a:ext uri="{FF2B5EF4-FFF2-40B4-BE49-F238E27FC236}">
                <a16:creationId xmlns:a16="http://schemas.microsoft.com/office/drawing/2014/main" id="{C8D3B1AD-2802-8548-BF9B-292152AC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230" y="1749530"/>
            <a:ext cx="1981200" cy="8382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SIMD Datapath</a:t>
            </a:r>
          </a:p>
        </p:txBody>
      </p:sp>
      <p:sp>
        <p:nvSpPr>
          <p:cNvPr id="8" name="Line 36">
            <a:extLst>
              <a:ext uri="{FF2B5EF4-FFF2-40B4-BE49-F238E27FC236}">
                <a16:creationId xmlns:a16="http://schemas.microsoft.com/office/drawing/2014/main" id="{BE0DE94E-FC3F-3046-8E89-E94BE3DE4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7430" y="220673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9" name="Line 39">
            <a:extLst>
              <a:ext uri="{FF2B5EF4-FFF2-40B4-BE49-F238E27FC236}">
                <a16:creationId xmlns:a16="http://schemas.microsoft.com/office/drawing/2014/main" id="{E17168AA-61A6-3941-8BE3-6E94C2BA4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830" y="1520930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0" name="Line 40">
            <a:extLst>
              <a:ext uri="{FF2B5EF4-FFF2-40B4-BE49-F238E27FC236}">
                <a16:creationId xmlns:a16="http://schemas.microsoft.com/office/drawing/2014/main" id="{7C8091DF-9128-014D-A184-ED72D26900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830" y="1520930"/>
            <a:ext cx="3733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06F0CB51-4BB6-7246-8901-20121926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24353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Fetch</a:t>
            </a:r>
          </a:p>
        </p:txBody>
      </p:sp>
      <p:sp>
        <p:nvSpPr>
          <p:cNvPr id="12" name="Rectangle 47">
            <a:extLst>
              <a:ext uri="{FF2B5EF4-FFF2-40B4-BE49-F238E27FC236}">
                <a16:creationId xmlns:a16="http://schemas.microsoft.com/office/drawing/2014/main" id="{5E540210-4B3B-8944-AA1B-990567898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27401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Decode</a:t>
            </a: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68C20CB9-C44E-AA4C-B302-988E05F68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30449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14" name="Rectangle 49">
            <a:extLst>
              <a:ext uri="{FF2B5EF4-FFF2-40B4-BE49-F238E27FC236}">
                <a16:creationId xmlns:a16="http://schemas.microsoft.com/office/drawing/2014/main" id="{55A76729-2F8D-4B48-BB59-F5C289A99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33497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Branch</a:t>
            </a:r>
          </a:p>
        </p:txBody>
      </p:sp>
      <p:sp>
        <p:nvSpPr>
          <p:cNvPr id="15" name="Text Box 50">
            <a:extLst>
              <a:ext uri="{FF2B5EF4-FFF2-40B4-BE49-F238E27FC236}">
                <a16:creationId xmlns:a16="http://schemas.microsoft.com/office/drawing/2014/main" id="{94E63DAA-4079-B44D-A851-8F7FFDAB0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430" y="1216130"/>
            <a:ext cx="1608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Done (Warp ID)</a:t>
            </a:r>
          </a:p>
        </p:txBody>
      </p:sp>
      <p:sp>
        <p:nvSpPr>
          <p:cNvPr id="16" name="Line 51">
            <a:extLst>
              <a:ext uri="{FF2B5EF4-FFF2-40B4-BE49-F238E27FC236}">
                <a16:creationId xmlns:a16="http://schemas.microsoft.com/office/drawing/2014/main" id="{9488EB45-93AE-7B4F-9ED4-4F4E14D5D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1630" y="1520930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7" name="Rectangle 52">
            <a:extLst>
              <a:ext uri="{FF2B5EF4-FFF2-40B4-BE49-F238E27FC236}">
                <a16:creationId xmlns:a16="http://schemas.microsoft.com/office/drawing/2014/main" id="{498F7FB6-CFC7-DC4F-A720-DC0642B87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030" y="2892530"/>
            <a:ext cx="3200400" cy="762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Memory Subsystem</a:t>
            </a:r>
          </a:p>
        </p:txBody>
      </p:sp>
      <p:sp>
        <p:nvSpPr>
          <p:cNvPr id="18" name="Line 53">
            <a:extLst>
              <a:ext uri="{FF2B5EF4-FFF2-40B4-BE49-F238E27FC236}">
                <a16:creationId xmlns:a16="http://schemas.microsoft.com/office/drawing/2014/main" id="{5DCBE448-E4D1-9441-8DF3-AD3C2080B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1630" y="258773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9" name="Rectangle 54">
            <a:extLst>
              <a:ext uri="{FF2B5EF4-FFF2-40B4-BE49-F238E27FC236}">
                <a16:creationId xmlns:a16="http://schemas.microsoft.com/office/drawing/2014/main" id="{7ACB9986-ED60-D445-AE07-CC7355FC9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1230" y="2968730"/>
            <a:ext cx="1066800" cy="609600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Icnt.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CFF1BC35-6CE1-3B48-900C-52526D25C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230" y="3273530"/>
            <a:ext cx="6858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SMem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253EB5BE-4635-BB4F-A0E1-3366B878B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230" y="3273530"/>
            <a:ext cx="6858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L1 D$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561F7635-8163-2C4C-9188-646199714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230" y="3273530"/>
            <a:ext cx="6858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Tex $</a:t>
            </a: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DA5A28E8-0DF1-C04E-BD71-C480AD346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8230" y="3273530"/>
            <a:ext cx="7620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Const$</a:t>
            </a:r>
          </a:p>
        </p:txBody>
      </p:sp>
      <p:sp>
        <p:nvSpPr>
          <p:cNvPr id="24" name="Line 59">
            <a:extLst>
              <a:ext uri="{FF2B5EF4-FFF2-40B4-BE49-F238E27FC236}">
                <a16:creationId xmlns:a16="http://schemas.microsoft.com/office/drawing/2014/main" id="{97F4388C-009B-A540-B2E5-52768E185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6430" y="327353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25" name="Rectangle 31">
            <a:extLst>
              <a:ext uri="{FF2B5EF4-FFF2-40B4-BE49-F238E27FC236}">
                <a16:creationId xmlns:a16="http://schemas.microsoft.com/office/drawing/2014/main" id="{AE6A06E6-C567-564C-AF9C-984F0823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8430" y="1749530"/>
            <a:ext cx="685800" cy="8382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Reg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File</a:t>
            </a:r>
          </a:p>
        </p:txBody>
      </p:sp>
      <p:sp>
        <p:nvSpPr>
          <p:cNvPr id="26" name="Line 36">
            <a:extLst>
              <a:ext uri="{FF2B5EF4-FFF2-40B4-BE49-F238E27FC236}">
                <a16:creationId xmlns:a16="http://schemas.microsoft.com/office/drawing/2014/main" id="{8F47820C-B056-FA4F-B758-65D7D7231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4230" y="220673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27" name="Line 53">
            <a:extLst>
              <a:ext uri="{FF2B5EF4-FFF2-40B4-BE49-F238E27FC236}">
                <a16:creationId xmlns:a16="http://schemas.microsoft.com/office/drawing/2014/main" id="{0BF0A990-FF23-AB40-A33B-AD714E4C4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9430" y="258773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17B3-CE92-F143-A161-7BE8D022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SIMT Stack</a:t>
            </a:r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D77EE829-E8D2-154A-A594-44767237A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77C81-5442-4347-AAE6-3DA10412E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BE6811A-0C60-374D-A5EC-546C64EC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351" y="1980156"/>
            <a:ext cx="3200400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A: v = </a:t>
            </a:r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foo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[</a:t>
            </a:r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tid.x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];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B: if (v &lt; 10) 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C:    v = 0;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   else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D:    v = 10;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E: w = bar[</a:t>
            </a:r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tid.x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]+v;</a:t>
            </a:r>
          </a:p>
        </p:txBody>
      </p:sp>
      <p:sp>
        <p:nvSpPr>
          <p:cNvPr id="6" name="Line 76">
            <a:extLst>
              <a:ext uri="{FF2B5EF4-FFF2-40B4-BE49-F238E27FC236}">
                <a16:creationId xmlns:a16="http://schemas.microsoft.com/office/drawing/2014/main" id="{B2B39DF4-0E38-024E-BDB3-8A7714A67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3951" y="1751556"/>
            <a:ext cx="0" cy="3124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Box 83">
            <a:extLst>
              <a:ext uri="{FF2B5EF4-FFF2-40B4-BE49-F238E27FC236}">
                <a16:creationId xmlns:a16="http://schemas.microsoft.com/office/drawing/2014/main" id="{BEDBC6A3-A016-7541-BDE3-F6788EE60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951" y="4266156"/>
            <a:ext cx="45878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en-US">
                <a:ea typeface="ＭＳ Ｐゴシック" pitchFamily="34" charset="-128"/>
              </a:rPr>
              <a:t>Time</a:t>
            </a:r>
          </a:p>
        </p:txBody>
      </p:sp>
      <p:sp>
        <p:nvSpPr>
          <p:cNvPr id="8" name="Text Box 92">
            <a:extLst>
              <a:ext uri="{FF2B5EF4-FFF2-40B4-BE49-F238E27FC236}">
                <a16:creationId xmlns:a16="http://schemas.microsoft.com/office/drawing/2014/main" id="{2E4F4813-5CDC-4549-9472-20AEE7BB3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751" y="4951956"/>
            <a:ext cx="4233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ea typeface="ＭＳ Ｐゴシック" pitchFamily="34" charset="-128"/>
              </a:rPr>
              <a:t>Handles </a:t>
            </a:r>
            <a:r>
              <a:rPr lang="en-US" sz="2400" b="1" i="1" u="sng">
                <a:ea typeface="ＭＳ Ｐゴシック" pitchFamily="34" charset="-128"/>
              </a:rPr>
              <a:t>Branch Divergence</a:t>
            </a:r>
            <a:endParaRPr lang="en-US" sz="2400" b="1">
              <a:solidFill>
                <a:srgbClr val="FF0000"/>
              </a:solidFill>
              <a:ea typeface="ＭＳ Ｐゴシック" pitchFamily="34" charset="-128"/>
            </a:endParaRPr>
          </a:p>
        </p:txBody>
      </p:sp>
      <p:grpSp>
        <p:nvGrpSpPr>
          <p:cNvPr id="9" name="Group 111">
            <a:extLst>
              <a:ext uri="{FF2B5EF4-FFF2-40B4-BE49-F238E27FC236}">
                <a16:creationId xmlns:a16="http://schemas.microsoft.com/office/drawing/2014/main" id="{DA284B7F-D0E1-4844-8D4D-489FF34263DF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3123156"/>
            <a:ext cx="2514600" cy="304800"/>
            <a:chOff x="3888" y="1440"/>
            <a:chExt cx="1584" cy="192"/>
          </a:xfrm>
        </p:grpSpPr>
        <p:sp>
          <p:nvSpPr>
            <p:cNvPr id="10" name="Rectangle 104">
              <a:extLst>
                <a:ext uri="{FF2B5EF4-FFF2-40B4-BE49-F238E27FC236}">
                  <a16:creationId xmlns:a16="http://schemas.microsoft.com/office/drawing/2014/main" id="{7EA6EB55-3882-3743-9803-C8C3354C2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440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D</a:t>
              </a:r>
            </a:p>
          </p:txBody>
        </p:sp>
        <p:sp>
          <p:nvSpPr>
            <p:cNvPr id="11" name="Rectangle 105">
              <a:extLst>
                <a:ext uri="{FF2B5EF4-FFF2-40B4-BE49-F238E27FC236}">
                  <a16:creationId xmlns:a16="http://schemas.microsoft.com/office/drawing/2014/main" id="{AC26BE25-5CDE-DC4E-86CB-56A59735B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440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12" name="Rectangle 106">
              <a:extLst>
                <a:ext uri="{FF2B5EF4-FFF2-40B4-BE49-F238E27FC236}">
                  <a16:creationId xmlns:a16="http://schemas.microsoft.com/office/drawing/2014/main" id="{2E33D194-19E1-9C4F-88D5-60972723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440"/>
              <a:ext cx="10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Courier New" pitchFamily="49" charset="0"/>
                  <a:ea typeface="ＭＳ Ｐゴシック" pitchFamily="34" charset="-128"/>
                </a:rPr>
                <a:t>0011</a:t>
              </a:r>
            </a:p>
          </p:txBody>
        </p:sp>
      </p:grpSp>
      <p:grpSp>
        <p:nvGrpSpPr>
          <p:cNvPr id="13" name="Group 112">
            <a:extLst>
              <a:ext uri="{FF2B5EF4-FFF2-40B4-BE49-F238E27FC236}">
                <a16:creationId xmlns:a16="http://schemas.microsoft.com/office/drawing/2014/main" id="{99CD4E83-FD8D-D447-85B7-199E07947D3D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3427956"/>
            <a:ext cx="2514600" cy="304800"/>
            <a:chOff x="3888" y="1632"/>
            <a:chExt cx="1584" cy="192"/>
          </a:xfrm>
        </p:grpSpPr>
        <p:sp>
          <p:nvSpPr>
            <p:cNvPr id="14" name="Rectangle 107">
              <a:extLst>
                <a:ext uri="{FF2B5EF4-FFF2-40B4-BE49-F238E27FC236}">
                  <a16:creationId xmlns:a16="http://schemas.microsoft.com/office/drawing/2014/main" id="{428ED036-FF38-E14E-BB91-D891B3A58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63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C</a:t>
              </a:r>
            </a:p>
          </p:txBody>
        </p:sp>
        <p:sp>
          <p:nvSpPr>
            <p:cNvPr id="15" name="Rectangle 108">
              <a:extLst>
                <a:ext uri="{FF2B5EF4-FFF2-40B4-BE49-F238E27FC236}">
                  <a16:creationId xmlns:a16="http://schemas.microsoft.com/office/drawing/2014/main" id="{74188111-4111-4047-A81D-716099549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63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16" name="Rectangle 109">
              <a:extLst>
                <a:ext uri="{FF2B5EF4-FFF2-40B4-BE49-F238E27FC236}">
                  <a16:creationId xmlns:a16="http://schemas.microsoft.com/office/drawing/2014/main" id="{3F292508-4CF5-7949-A81F-B0F43AC7A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632"/>
              <a:ext cx="10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Courier New" pitchFamily="49" charset="0"/>
                  <a:ea typeface="ＭＳ Ｐゴシック" pitchFamily="34" charset="-128"/>
                </a:rPr>
                <a:t>1100</a:t>
              </a:r>
            </a:p>
          </p:txBody>
        </p:sp>
      </p:grpSp>
      <p:grpSp>
        <p:nvGrpSpPr>
          <p:cNvPr id="17" name="Group 121">
            <a:extLst>
              <a:ext uri="{FF2B5EF4-FFF2-40B4-BE49-F238E27FC236}">
                <a16:creationId xmlns:a16="http://schemas.microsoft.com/office/drawing/2014/main" id="{1059DF51-334D-9049-B145-DC53EBA8EF5F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2513556"/>
            <a:ext cx="2514600" cy="609600"/>
            <a:chOff x="3888" y="1056"/>
            <a:chExt cx="1584" cy="384"/>
          </a:xfrm>
        </p:grpSpPr>
        <p:grpSp>
          <p:nvGrpSpPr>
            <p:cNvPr id="18" name="Group 110">
              <a:extLst>
                <a:ext uri="{FF2B5EF4-FFF2-40B4-BE49-F238E27FC236}">
                  <a16:creationId xmlns:a16="http://schemas.microsoft.com/office/drawing/2014/main" id="{638A2DA0-02C6-1248-A5D2-C7FA5D93A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248"/>
              <a:ext cx="1584" cy="192"/>
              <a:chOff x="3888" y="1248"/>
              <a:chExt cx="1584" cy="192"/>
            </a:xfrm>
          </p:grpSpPr>
          <p:sp>
            <p:nvSpPr>
              <p:cNvPr id="23" name="Rectangle 101">
                <a:extLst>
                  <a:ext uri="{FF2B5EF4-FFF2-40B4-BE49-F238E27FC236}">
                    <a16:creationId xmlns:a16="http://schemas.microsoft.com/office/drawing/2014/main" id="{0B49EF11-90AB-B541-80AB-A8F64B20E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48"/>
                <a:ext cx="28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B</a:t>
                </a:r>
              </a:p>
            </p:txBody>
          </p:sp>
          <p:sp>
            <p:nvSpPr>
              <p:cNvPr id="24" name="Rectangle 102">
                <a:extLst>
                  <a:ext uri="{FF2B5EF4-FFF2-40B4-BE49-F238E27FC236}">
                    <a16:creationId xmlns:a16="http://schemas.microsoft.com/office/drawing/2014/main" id="{BDAE1259-149E-DB45-8993-05F032E75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48"/>
                <a:ext cx="28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-</a:t>
                </a:r>
              </a:p>
            </p:txBody>
          </p:sp>
          <p:sp>
            <p:nvSpPr>
              <p:cNvPr id="25" name="Rectangle 103">
                <a:extLst>
                  <a:ext uri="{FF2B5EF4-FFF2-40B4-BE49-F238E27FC236}">
                    <a16:creationId xmlns:a16="http://schemas.microsoft.com/office/drawing/2014/main" id="{4E9FBEEE-0E70-6A44-8FAC-FB06FF0FF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248"/>
                <a:ext cx="100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>
                    <a:latin typeface="Courier New" pitchFamily="49" charset="0"/>
                    <a:ea typeface="ＭＳ Ｐゴシック" pitchFamily="34" charset="-128"/>
                  </a:rPr>
                  <a:t>1111</a:t>
                </a:r>
              </a:p>
            </p:txBody>
          </p:sp>
        </p:grpSp>
        <p:grpSp>
          <p:nvGrpSpPr>
            <p:cNvPr id="19" name="Group 113">
              <a:extLst>
                <a:ext uri="{FF2B5EF4-FFF2-40B4-BE49-F238E27FC236}">
                  <a16:creationId xmlns:a16="http://schemas.microsoft.com/office/drawing/2014/main" id="{5B7B2BF5-B1B0-7848-9C69-BBDAAEAAE3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1584" cy="192"/>
              <a:chOff x="3888" y="1248"/>
              <a:chExt cx="1584" cy="192"/>
            </a:xfrm>
          </p:grpSpPr>
          <p:sp>
            <p:nvSpPr>
              <p:cNvPr id="20" name="Rectangle 114">
                <a:extLst>
                  <a:ext uri="{FF2B5EF4-FFF2-40B4-BE49-F238E27FC236}">
                    <a16:creationId xmlns:a16="http://schemas.microsoft.com/office/drawing/2014/main" id="{CF8E6D24-3D20-C346-8489-D82C425BE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48"/>
                <a:ext cx="2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PC</a:t>
                </a:r>
              </a:p>
            </p:txBody>
          </p:sp>
          <p:sp>
            <p:nvSpPr>
              <p:cNvPr id="21" name="Rectangle 115">
                <a:extLst>
                  <a:ext uri="{FF2B5EF4-FFF2-40B4-BE49-F238E27FC236}">
                    <a16:creationId xmlns:a16="http://schemas.microsoft.com/office/drawing/2014/main" id="{09A678EC-700C-004C-83B5-2D4ED9AA2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48"/>
                <a:ext cx="2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RPC</a:t>
                </a:r>
              </a:p>
            </p:txBody>
          </p:sp>
          <p:sp>
            <p:nvSpPr>
              <p:cNvPr id="22" name="Rectangle 116">
                <a:extLst>
                  <a:ext uri="{FF2B5EF4-FFF2-40B4-BE49-F238E27FC236}">
                    <a16:creationId xmlns:a16="http://schemas.microsoft.com/office/drawing/2014/main" id="{6FA21541-68FC-604D-BF88-13DA58C06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248"/>
                <a:ext cx="100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Active Mask</a:t>
                </a:r>
              </a:p>
            </p:txBody>
          </p:sp>
        </p:grpSp>
      </p:grpSp>
      <p:grpSp>
        <p:nvGrpSpPr>
          <p:cNvPr id="26" name="Group 117">
            <a:extLst>
              <a:ext uri="{FF2B5EF4-FFF2-40B4-BE49-F238E27FC236}">
                <a16:creationId xmlns:a16="http://schemas.microsoft.com/office/drawing/2014/main" id="{00D3832A-70EB-9248-BD91-384CEABE761A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2818356"/>
            <a:ext cx="2514600" cy="304800"/>
            <a:chOff x="3888" y="1248"/>
            <a:chExt cx="1584" cy="192"/>
          </a:xfrm>
        </p:grpSpPr>
        <p:sp>
          <p:nvSpPr>
            <p:cNvPr id="27" name="Rectangle 118">
              <a:extLst>
                <a:ext uri="{FF2B5EF4-FFF2-40B4-BE49-F238E27FC236}">
                  <a16:creationId xmlns:a16="http://schemas.microsoft.com/office/drawing/2014/main" id="{7A67AA72-5E11-DC4C-9DD5-953A68C46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248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28" name="Rectangle 119">
              <a:extLst>
                <a:ext uri="{FF2B5EF4-FFF2-40B4-BE49-F238E27FC236}">
                  <a16:creationId xmlns:a16="http://schemas.microsoft.com/office/drawing/2014/main" id="{5ED6A5E1-3653-F840-842E-8123A1FF1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248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-</a:t>
              </a:r>
            </a:p>
          </p:txBody>
        </p:sp>
        <p:sp>
          <p:nvSpPr>
            <p:cNvPr id="29" name="Rectangle 120">
              <a:extLst>
                <a:ext uri="{FF2B5EF4-FFF2-40B4-BE49-F238E27FC236}">
                  <a16:creationId xmlns:a16="http://schemas.microsoft.com/office/drawing/2014/main" id="{7A9D3E7B-23BE-F745-AB2C-81C89A209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248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Courier New" pitchFamily="49" charset="0"/>
                  <a:ea typeface="ＭＳ Ｐゴシック" pitchFamily="34" charset="-128"/>
                </a:rPr>
                <a:t>1111</a:t>
              </a:r>
            </a:p>
          </p:txBody>
        </p:sp>
      </p:grpSp>
      <p:grpSp>
        <p:nvGrpSpPr>
          <p:cNvPr id="30" name="Group 147">
            <a:extLst>
              <a:ext uri="{FF2B5EF4-FFF2-40B4-BE49-F238E27FC236}">
                <a16:creationId xmlns:a16="http://schemas.microsoft.com/office/drawing/2014/main" id="{BF753999-DFEE-CA4B-BF86-BA0915961CAE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1980156"/>
            <a:ext cx="1752600" cy="457200"/>
            <a:chOff x="2208" y="1392"/>
            <a:chExt cx="1104" cy="288"/>
          </a:xfrm>
        </p:grpSpPr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ACC70E9-0966-9941-B240-599296FF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392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32" name="Rectangle 93">
              <a:extLst>
                <a:ext uri="{FF2B5EF4-FFF2-40B4-BE49-F238E27FC236}">
                  <a16:creationId xmlns:a16="http://schemas.microsoft.com/office/drawing/2014/main" id="{A6A545FA-C1BE-D348-B911-761ADC3BF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392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A</a:t>
              </a:r>
            </a:p>
          </p:txBody>
        </p:sp>
        <p:sp>
          <p:nvSpPr>
            <p:cNvPr id="33" name="Rectangle 126">
              <a:extLst>
                <a:ext uri="{FF2B5EF4-FFF2-40B4-BE49-F238E27FC236}">
                  <a16:creationId xmlns:a16="http://schemas.microsoft.com/office/drawing/2014/main" id="{066F9A2E-4428-9141-B8CB-1E6C1F2D4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34" name="Rectangle 127">
              <a:extLst>
                <a:ext uri="{FF2B5EF4-FFF2-40B4-BE49-F238E27FC236}">
                  <a16:creationId xmlns:a16="http://schemas.microsoft.com/office/drawing/2014/main" id="{E97E91FC-F274-044C-B98C-87B40587E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  <p:sp>
          <p:nvSpPr>
            <p:cNvPr id="35" name="Rectangle 128">
              <a:extLst>
                <a:ext uri="{FF2B5EF4-FFF2-40B4-BE49-F238E27FC236}">
                  <a16:creationId xmlns:a16="http://schemas.microsoft.com/office/drawing/2014/main" id="{7AB329B5-4773-2044-BABF-65A14DAAD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36" name="Rectangle 129">
              <a:extLst>
                <a:ext uri="{FF2B5EF4-FFF2-40B4-BE49-F238E27FC236}">
                  <a16:creationId xmlns:a16="http://schemas.microsoft.com/office/drawing/2014/main" id="{6E6A954D-9476-904B-B961-89FE490C6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37" name="Group 148">
            <a:extLst>
              <a:ext uri="{FF2B5EF4-FFF2-40B4-BE49-F238E27FC236}">
                <a16:creationId xmlns:a16="http://schemas.microsoft.com/office/drawing/2014/main" id="{110C5478-B560-D146-93D3-B5BED1DDF78A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2437356"/>
            <a:ext cx="1752600" cy="457200"/>
            <a:chOff x="2208" y="1680"/>
            <a:chExt cx="1104" cy="28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421D01-1EBA-FB4C-8DA7-04EB550B6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680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39" name="Rectangle 94">
              <a:extLst>
                <a:ext uri="{FF2B5EF4-FFF2-40B4-BE49-F238E27FC236}">
                  <a16:creationId xmlns:a16="http://schemas.microsoft.com/office/drawing/2014/main" id="{34B329CA-B1AE-D640-80F0-449AEB60B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680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B</a:t>
              </a:r>
            </a:p>
          </p:txBody>
        </p:sp>
        <p:sp>
          <p:nvSpPr>
            <p:cNvPr id="40" name="Rectangle 130">
              <a:extLst>
                <a:ext uri="{FF2B5EF4-FFF2-40B4-BE49-F238E27FC236}">
                  <a16:creationId xmlns:a16="http://schemas.microsoft.com/office/drawing/2014/main" id="{14820064-5A3A-224E-AEF3-E97CCD3CE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41" name="Rectangle 131">
              <a:extLst>
                <a:ext uri="{FF2B5EF4-FFF2-40B4-BE49-F238E27FC236}">
                  <a16:creationId xmlns:a16="http://schemas.microsoft.com/office/drawing/2014/main" id="{68DAEF35-8A54-8045-B109-9B0D0EFDF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  <p:sp>
          <p:nvSpPr>
            <p:cNvPr id="42" name="Rectangle 132">
              <a:extLst>
                <a:ext uri="{FF2B5EF4-FFF2-40B4-BE49-F238E27FC236}">
                  <a16:creationId xmlns:a16="http://schemas.microsoft.com/office/drawing/2014/main" id="{3D481F85-9D83-4C4F-B01D-87C4440AD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43" name="Rectangle 133">
              <a:extLst>
                <a:ext uri="{FF2B5EF4-FFF2-40B4-BE49-F238E27FC236}">
                  <a16:creationId xmlns:a16="http://schemas.microsoft.com/office/drawing/2014/main" id="{4866C7E5-206E-314E-B90A-A53E06543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44" name="Group 149">
            <a:extLst>
              <a:ext uri="{FF2B5EF4-FFF2-40B4-BE49-F238E27FC236}">
                <a16:creationId xmlns:a16="http://schemas.microsoft.com/office/drawing/2014/main" id="{5156030D-EC46-BA45-B14B-6406581069D0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2970756"/>
            <a:ext cx="1752600" cy="457200"/>
            <a:chOff x="2208" y="2016"/>
            <a:chExt cx="1104" cy="288"/>
          </a:xfrm>
        </p:grpSpPr>
        <p:sp>
          <p:nvSpPr>
            <p:cNvPr id="45" name="Rectangle 47">
              <a:extLst>
                <a:ext uri="{FF2B5EF4-FFF2-40B4-BE49-F238E27FC236}">
                  <a16:creationId xmlns:a16="http://schemas.microsoft.com/office/drawing/2014/main" id="{60CBC1C8-479F-8F44-AF41-CD65170E6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16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CF32CEF2-FB33-1741-849E-F47CF08F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016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C</a:t>
              </a:r>
            </a:p>
          </p:txBody>
        </p:sp>
        <p:sp>
          <p:nvSpPr>
            <p:cNvPr id="47" name="Rectangle 134">
              <a:extLst>
                <a:ext uri="{FF2B5EF4-FFF2-40B4-BE49-F238E27FC236}">
                  <a16:creationId xmlns:a16="http://schemas.microsoft.com/office/drawing/2014/main" id="{6326B643-FB70-8F4E-B6C9-7A5A873AA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064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48" name="Rectangle 135">
              <a:extLst>
                <a:ext uri="{FF2B5EF4-FFF2-40B4-BE49-F238E27FC236}">
                  <a16:creationId xmlns:a16="http://schemas.microsoft.com/office/drawing/2014/main" id="{02ACA90A-F144-324A-89BF-DF8165021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064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</p:grpSp>
      <p:grpSp>
        <p:nvGrpSpPr>
          <p:cNvPr id="49" name="Group 150">
            <a:extLst>
              <a:ext uri="{FF2B5EF4-FFF2-40B4-BE49-F238E27FC236}">
                <a16:creationId xmlns:a16="http://schemas.microsoft.com/office/drawing/2014/main" id="{71FD1D69-10C0-464B-A9E0-3D33C357D0A5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3504156"/>
            <a:ext cx="1752600" cy="457200"/>
            <a:chOff x="2208" y="2352"/>
            <a:chExt cx="1104" cy="288"/>
          </a:xfrm>
        </p:grpSpPr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2B7106E3-3CB0-614A-9D17-EF7E71D63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51" name="Rectangle 81">
              <a:extLst>
                <a:ext uri="{FF2B5EF4-FFF2-40B4-BE49-F238E27FC236}">
                  <a16:creationId xmlns:a16="http://schemas.microsoft.com/office/drawing/2014/main" id="{C299C5E9-9C21-8642-AC85-3B17613DF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D</a:t>
              </a:r>
            </a:p>
          </p:txBody>
        </p:sp>
        <p:sp>
          <p:nvSpPr>
            <p:cNvPr id="52" name="Rectangle 140">
              <a:extLst>
                <a:ext uri="{FF2B5EF4-FFF2-40B4-BE49-F238E27FC236}">
                  <a16:creationId xmlns:a16="http://schemas.microsoft.com/office/drawing/2014/main" id="{7388B932-DE75-A743-BEB0-428683DC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40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53" name="Rectangle 141">
              <a:extLst>
                <a:ext uri="{FF2B5EF4-FFF2-40B4-BE49-F238E27FC236}">
                  <a16:creationId xmlns:a16="http://schemas.microsoft.com/office/drawing/2014/main" id="{05C7806B-80F2-9B4F-A294-255002328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40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54" name="Group 151">
            <a:extLst>
              <a:ext uri="{FF2B5EF4-FFF2-40B4-BE49-F238E27FC236}">
                <a16:creationId xmlns:a16="http://schemas.microsoft.com/office/drawing/2014/main" id="{7923E862-4F12-0A41-872B-F86B5722119A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4037556"/>
            <a:ext cx="1752600" cy="457200"/>
            <a:chOff x="2208" y="2688"/>
            <a:chExt cx="1104" cy="288"/>
          </a:xfrm>
        </p:grpSpPr>
        <p:sp>
          <p:nvSpPr>
            <p:cNvPr id="55" name="Rectangle 67">
              <a:extLst>
                <a:ext uri="{FF2B5EF4-FFF2-40B4-BE49-F238E27FC236}">
                  <a16:creationId xmlns:a16="http://schemas.microsoft.com/office/drawing/2014/main" id="{A272D1CC-A7EC-3E45-A41B-88905B8D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88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56" name="Rectangle 82">
              <a:extLst>
                <a:ext uri="{FF2B5EF4-FFF2-40B4-BE49-F238E27FC236}">
                  <a16:creationId xmlns:a16="http://schemas.microsoft.com/office/drawing/2014/main" id="{1FC3CF2A-329F-DA4D-8BB4-71F2519F6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88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57" name="Rectangle 142">
              <a:extLst>
                <a:ext uri="{FF2B5EF4-FFF2-40B4-BE49-F238E27FC236}">
                  <a16:creationId xmlns:a16="http://schemas.microsoft.com/office/drawing/2014/main" id="{6F18528D-D333-F548-8979-F3FEDE62A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58" name="Rectangle 143">
              <a:extLst>
                <a:ext uri="{FF2B5EF4-FFF2-40B4-BE49-F238E27FC236}">
                  <a16:creationId xmlns:a16="http://schemas.microsoft.com/office/drawing/2014/main" id="{B6717BD2-0CB1-AF4C-8345-F5D850C9B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  <p:sp>
          <p:nvSpPr>
            <p:cNvPr id="59" name="Rectangle 144">
              <a:extLst>
                <a:ext uri="{FF2B5EF4-FFF2-40B4-BE49-F238E27FC236}">
                  <a16:creationId xmlns:a16="http://schemas.microsoft.com/office/drawing/2014/main" id="{9CD1C545-B987-4747-BD2F-BEDAFC0AC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60" name="Rectangle 145">
              <a:extLst>
                <a:ext uri="{FF2B5EF4-FFF2-40B4-BE49-F238E27FC236}">
                  <a16:creationId xmlns:a16="http://schemas.microsoft.com/office/drawing/2014/main" id="{BA1604A6-E781-0D48-8115-7350FBB83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2273CD23-1D62-8E4C-958A-9E0AFFFEFC7F}"/>
              </a:ext>
            </a:extLst>
          </p:cNvPr>
          <p:cNvGrpSpPr>
            <a:grpSpLocks/>
          </p:cNvGrpSpPr>
          <p:nvPr/>
        </p:nvGrpSpPr>
        <p:grpSpPr bwMode="auto">
          <a:xfrm>
            <a:off x="5342351" y="2742156"/>
            <a:ext cx="690563" cy="384175"/>
            <a:chOff x="3195" y="2015"/>
            <a:chExt cx="435" cy="242"/>
          </a:xfrm>
        </p:grpSpPr>
        <p:sp>
          <p:nvSpPr>
            <p:cNvPr id="62" name="AutoShape 89">
              <a:extLst>
                <a:ext uri="{FF2B5EF4-FFF2-40B4-BE49-F238E27FC236}">
                  <a16:creationId xmlns:a16="http://schemas.microsoft.com/office/drawing/2014/main" id="{0F295669-8736-C94C-9A46-323533EA8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5" y="2015"/>
              <a:ext cx="435" cy="242"/>
            </a:xfrm>
            <a:prstGeom prst="irregularSeal1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63" name="AutoShape 90">
              <a:extLst>
                <a:ext uri="{FF2B5EF4-FFF2-40B4-BE49-F238E27FC236}">
                  <a16:creationId xmlns:a16="http://schemas.microsoft.com/office/drawing/2014/main" id="{63068F88-C2A0-A74B-BD7E-DD8723382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2087"/>
              <a:ext cx="290" cy="97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</p:grpSp>
      <p:sp>
        <p:nvSpPr>
          <p:cNvPr id="64" name="Text Box 81">
            <a:extLst>
              <a:ext uri="{FF2B5EF4-FFF2-40B4-BE49-F238E27FC236}">
                <a16:creationId xmlns:a16="http://schemas.microsoft.com/office/drawing/2014/main" id="{289F9E97-ACE5-BA43-BB49-D44A3D842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551" y="1980156"/>
            <a:ext cx="1809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>
                <a:ea typeface="ＭＳ Ｐゴシック" pitchFamily="34" charset="-128"/>
              </a:rPr>
              <a:t>SIMT Stack</a:t>
            </a:r>
          </a:p>
        </p:txBody>
      </p:sp>
      <p:sp>
        <p:nvSpPr>
          <p:cNvPr id="65" name="Text Box 86">
            <a:extLst>
              <a:ext uri="{FF2B5EF4-FFF2-40B4-BE49-F238E27FC236}">
                <a16:creationId xmlns:a16="http://schemas.microsoft.com/office/drawing/2014/main" id="{1F3EB630-0918-7848-B2A4-13D0AA7B4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951" y="1522956"/>
            <a:ext cx="29418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foo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[] = {4,8,12,16};</a:t>
            </a:r>
          </a:p>
        </p:txBody>
      </p:sp>
      <p:sp>
        <p:nvSpPr>
          <p:cNvPr id="66" name="Text Box 92">
            <a:extLst>
              <a:ext uri="{FF2B5EF4-FFF2-40B4-BE49-F238E27FC236}">
                <a16:creationId xmlns:a16="http://schemas.microsoft.com/office/drawing/2014/main" id="{536304CC-F0A6-D94F-98B1-8E8BA6D12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4951" y="1675356"/>
            <a:ext cx="299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ea typeface="ＭＳ Ｐゴシック" pitchFamily="34" charset="-128"/>
              </a:rPr>
              <a:t>One stack per warp</a:t>
            </a:r>
            <a:endParaRPr lang="en-US" sz="2400" b="1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533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Functional model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dirty="0"/>
          </a:p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GPGPU-Sim</a:t>
            </a:r>
          </a:p>
          <a:p>
            <a:pPr lvl="1"/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CUTLASS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17B3-CE92-F143-A161-7BE8D022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3EE7-EF8A-FF47-A36D-8E1B2CF9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Read-only cache for constant memory</a:t>
            </a:r>
          </a:p>
          <a:p>
            <a:r>
              <a:rPr lang="en-US" dirty="0"/>
              <a:t>GPGPU-Sim simulates 1 read ports</a:t>
            </a:r>
          </a:p>
          <a:p>
            <a:pPr lvl="1"/>
            <a:r>
              <a:rPr lang="en-US" dirty="0"/>
              <a:t>A warp can access 1 constant cache locations in </a:t>
            </a:r>
            <a:r>
              <a:rPr lang="en-US" u="sng" dirty="0"/>
              <a:t>a single memory unit cycle</a:t>
            </a:r>
          </a:p>
          <a:p>
            <a:pPr lvl="1"/>
            <a:r>
              <a:rPr lang="en-US" dirty="0"/>
              <a:t>If more than 1 locations accessed </a:t>
            </a:r>
          </a:p>
          <a:p>
            <a:pPr lvl="2"/>
            <a:r>
              <a:rPr lang="en-US" dirty="0"/>
              <a:t>reads are serialized causing pipeline stalls</a:t>
            </a:r>
          </a:p>
          <a:p>
            <a:pPr lvl="1"/>
            <a:r>
              <a:rPr lang="en-US" dirty="0"/>
              <a:t># of ports is not configurable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77C81-5442-4347-AAE6-3DA10412E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3F42-8350-3444-BD16-08764352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Coalescing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9430-4F9F-2641-8CCE-EBF23967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CA" sz="3000" dirty="0"/>
              <a:t>Combining memory accesses made by threads in a warp into fewer transactions</a:t>
            </a:r>
          </a:p>
          <a:p>
            <a:pPr lvl="1">
              <a:lnSpc>
                <a:spcPct val="90000"/>
              </a:lnSpc>
            </a:pPr>
            <a:r>
              <a:rPr lang="en-CA" sz="2600" dirty="0"/>
              <a:t>E.g. if threads in a warp are accessing consecutive 4-byte sized locations in memory</a:t>
            </a:r>
          </a:p>
          <a:p>
            <a:pPr lvl="2">
              <a:lnSpc>
                <a:spcPct val="90000"/>
              </a:lnSpc>
            </a:pPr>
            <a:r>
              <a:rPr lang="en-CA" sz="2200" dirty="0"/>
              <a:t>Send one 128–byte request to DRAM (coalescing)</a:t>
            </a:r>
          </a:p>
          <a:p>
            <a:pPr lvl="2">
              <a:lnSpc>
                <a:spcPct val="90000"/>
              </a:lnSpc>
            </a:pPr>
            <a:r>
              <a:rPr lang="en-CA" sz="2200" dirty="0"/>
              <a:t>Instead of 32 4-byte requests </a:t>
            </a:r>
          </a:p>
          <a:p>
            <a:pPr>
              <a:lnSpc>
                <a:spcPct val="90000"/>
              </a:lnSpc>
            </a:pPr>
            <a:r>
              <a:rPr lang="en-CA" sz="3000" dirty="0"/>
              <a:t>This reduces the number of transactions between SIMT cores and DRAM</a:t>
            </a:r>
          </a:p>
          <a:p>
            <a:pPr lvl="1">
              <a:lnSpc>
                <a:spcPct val="90000"/>
              </a:lnSpc>
            </a:pPr>
            <a:r>
              <a:rPr lang="en-CA" sz="2600" dirty="0"/>
              <a:t>Less work for Interconnect, Memory Partition </a:t>
            </a:r>
            <a:br>
              <a:rPr lang="en-CA" sz="2600" dirty="0"/>
            </a:br>
            <a:r>
              <a:rPr lang="en-CA" sz="2600" dirty="0"/>
              <a:t>and DRAM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BE159-4047-D540-86BC-0DAA438EF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6C3E-0796-174C-9689-30409B8B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Interconnection Network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503A6-01F4-8146-B385-E8368DE8E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Intersim</a:t>
            </a:r>
            <a:r>
              <a:rPr lang="en-CA" dirty="0"/>
              <a:t> (</a:t>
            </a:r>
            <a:r>
              <a:rPr lang="en-CA" dirty="0" err="1"/>
              <a:t>Booksim</a:t>
            </a:r>
            <a:r>
              <a:rPr lang="en-CA" dirty="0"/>
              <a:t>) a flit level simulator </a:t>
            </a:r>
          </a:p>
          <a:p>
            <a:pPr lvl="1"/>
            <a:r>
              <a:rPr lang="en-CA" dirty="0"/>
              <a:t>Topologies (Mesh, Torus, Butterfly, …)</a:t>
            </a:r>
          </a:p>
          <a:p>
            <a:pPr lvl="1"/>
            <a:r>
              <a:rPr lang="en-CA" dirty="0"/>
              <a:t>Routing (Dimension Order, Adaptive, etc. )</a:t>
            </a:r>
          </a:p>
          <a:p>
            <a:pPr lvl="1"/>
            <a:r>
              <a:rPr lang="en-CA" dirty="0"/>
              <a:t>Flow Control (Virtual Channels, Credits)</a:t>
            </a:r>
          </a:p>
          <a:p>
            <a:r>
              <a:rPr lang="en-CA" dirty="0"/>
              <a:t>We simulate two separate networks</a:t>
            </a:r>
          </a:p>
          <a:p>
            <a:pPr lvl="1"/>
            <a:r>
              <a:rPr lang="en-CA" dirty="0"/>
              <a:t>From SIMT cores to memory partitions</a:t>
            </a:r>
          </a:p>
          <a:p>
            <a:pPr lvl="2"/>
            <a:r>
              <a:rPr lang="en-CA" dirty="0"/>
              <a:t>Read Requests, Write Requests</a:t>
            </a:r>
          </a:p>
          <a:p>
            <a:pPr lvl="1"/>
            <a:r>
              <a:rPr lang="en-CA" dirty="0"/>
              <a:t>From memory partitions to SIMT cores</a:t>
            </a:r>
          </a:p>
          <a:p>
            <a:pPr lvl="2"/>
            <a:r>
              <a:rPr lang="en-CA" dirty="0"/>
              <a:t>Read Replies, Write Acks</a:t>
            </a:r>
          </a:p>
          <a:p>
            <a:pPr lvl="1">
              <a:buFontTx/>
              <a:buNone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E072D-3481-444D-9FC9-EA031B888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000" dirty="0"/>
              <a:t>Low-level data-parallel virtual ISA</a:t>
            </a:r>
            <a:endParaRPr lang="en-US" sz="3000" dirty="0"/>
          </a:p>
          <a:p>
            <a:pPr lvl="1"/>
            <a:r>
              <a:rPr lang="en-US" sz="2400" dirty="0"/>
              <a:t>Instruction level</a:t>
            </a:r>
          </a:p>
          <a:p>
            <a:pPr lvl="1"/>
            <a:r>
              <a:rPr lang="en-US" sz="2400" dirty="0"/>
              <a:t>Unlimited registers</a:t>
            </a:r>
          </a:p>
          <a:p>
            <a:pPr lvl="1"/>
            <a:r>
              <a:rPr lang="en-US" sz="2400" dirty="0"/>
              <a:t>Parallel threads running in blocks; barrier synchronization instruction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000" dirty="0"/>
              <a:t>Scalar ISA</a:t>
            </a:r>
          </a:p>
          <a:p>
            <a:pPr lvl="1"/>
            <a:r>
              <a:rPr lang="en-US" sz="2400" dirty="0"/>
              <a:t>SIMT execution model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000" dirty="0"/>
              <a:t>Intermediate representation in CUDA tool chain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8716C31A-C840-8040-BEA0-A1DFC818D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110" y="5136716"/>
            <a:ext cx="936625" cy="360363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.cu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1B6E0336-8DE9-3B44-909E-FE92090D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110" y="5784416"/>
            <a:ext cx="936625" cy="36036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.cl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4048264-E789-974D-A707-069FE60E7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072" y="5136716"/>
            <a:ext cx="1368425" cy="360363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NVCC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427FEF5E-42CB-8147-84A1-5E278B8DD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072" y="5784416"/>
            <a:ext cx="1368425" cy="36036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600" b="1">
                <a:solidFill>
                  <a:schemeClr val="bg1"/>
                </a:solidFill>
              </a:rPr>
              <a:t>OpenCL Drv</a:t>
            </a:r>
          </a:p>
        </p:txBody>
      </p:sp>
      <p:cxnSp>
        <p:nvCxnSpPr>
          <p:cNvPr id="28" name="AutoShape 8">
            <a:extLst>
              <a:ext uri="{FF2B5EF4-FFF2-40B4-BE49-F238E27FC236}">
                <a16:creationId xmlns:a16="http://schemas.microsoft.com/office/drawing/2014/main" id="{D4DD7529-75C4-5642-A47F-77C9484AD2F9}"/>
              </a:ext>
            </a:extLst>
          </p:cNvPr>
          <p:cNvCxnSpPr>
            <a:cxnSpLocks noChangeShapeType="1"/>
            <a:stCxn id="24" idx="3"/>
            <a:endCxn id="26" idx="1"/>
          </p:cNvCxnSpPr>
          <p:nvPr/>
        </p:nvCxnSpPr>
        <p:spPr bwMode="auto">
          <a:xfrm>
            <a:off x="3794022" y="5317691"/>
            <a:ext cx="2587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9">
            <a:extLst>
              <a:ext uri="{FF2B5EF4-FFF2-40B4-BE49-F238E27FC236}">
                <a16:creationId xmlns:a16="http://schemas.microsoft.com/office/drawing/2014/main" id="{31562255-3BC2-2146-973D-83437F992831}"/>
              </a:ext>
            </a:extLst>
          </p:cNvPr>
          <p:cNvCxnSpPr>
            <a:cxnSpLocks noChangeShapeType="1"/>
            <a:stCxn id="25" idx="3"/>
            <a:endCxn id="27" idx="1"/>
          </p:cNvCxnSpPr>
          <p:nvPr/>
        </p:nvCxnSpPr>
        <p:spPr bwMode="auto">
          <a:xfrm>
            <a:off x="3794022" y="5965391"/>
            <a:ext cx="2587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" name="Rectangle 11">
            <a:extLst>
              <a:ext uri="{FF2B5EF4-FFF2-40B4-BE49-F238E27FC236}">
                <a16:creationId xmlns:a16="http://schemas.microsoft.com/office/drawing/2014/main" id="{290C4C5E-34BC-4546-AF5D-96FD496BB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735" y="5425641"/>
            <a:ext cx="936625" cy="360363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PTX</a:t>
            </a:r>
          </a:p>
        </p:txBody>
      </p:sp>
      <p:cxnSp>
        <p:nvCxnSpPr>
          <p:cNvPr id="31" name="AutoShape 12">
            <a:extLst>
              <a:ext uri="{FF2B5EF4-FFF2-40B4-BE49-F238E27FC236}">
                <a16:creationId xmlns:a16="http://schemas.microsoft.com/office/drawing/2014/main" id="{8E7D1623-BF78-FF45-9129-DE7B3937AD1D}"/>
              </a:ext>
            </a:extLst>
          </p:cNvPr>
          <p:cNvCxnSpPr>
            <a:cxnSpLocks noChangeShapeType="1"/>
            <a:stCxn id="27" idx="3"/>
          </p:cNvCxnSpPr>
          <p:nvPr/>
        </p:nvCxnSpPr>
        <p:spPr bwMode="auto">
          <a:xfrm flipV="1">
            <a:off x="5449785" y="5790766"/>
            <a:ext cx="495300" cy="174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13">
            <a:extLst>
              <a:ext uri="{FF2B5EF4-FFF2-40B4-BE49-F238E27FC236}">
                <a16:creationId xmlns:a16="http://schemas.microsoft.com/office/drawing/2014/main" id="{0072C2E4-BA8C-6749-A03F-BF6B6C9457AA}"/>
              </a:ext>
            </a:extLst>
          </p:cNvPr>
          <p:cNvCxnSpPr>
            <a:cxnSpLocks noChangeShapeType="1"/>
            <a:stCxn id="26" idx="3"/>
          </p:cNvCxnSpPr>
          <p:nvPr/>
        </p:nvCxnSpPr>
        <p:spPr bwMode="auto">
          <a:xfrm>
            <a:off x="5449785" y="5317691"/>
            <a:ext cx="487362" cy="1079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Rectangle 14">
            <a:extLst>
              <a:ext uri="{FF2B5EF4-FFF2-40B4-BE49-F238E27FC236}">
                <a16:creationId xmlns:a16="http://schemas.microsoft.com/office/drawing/2014/main" id="{B1D1BF7D-4068-0848-A074-02C2F3175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185" y="5425641"/>
            <a:ext cx="936625" cy="360363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ptxas</a:t>
            </a:r>
          </a:p>
        </p:txBody>
      </p:sp>
      <p:cxnSp>
        <p:nvCxnSpPr>
          <p:cNvPr id="34" name="AutoShape 15">
            <a:extLst>
              <a:ext uri="{FF2B5EF4-FFF2-40B4-BE49-F238E27FC236}">
                <a16:creationId xmlns:a16="http://schemas.microsoft.com/office/drawing/2014/main" id="{665E47A6-2CED-944A-AB94-ABB9D37814F9}"/>
              </a:ext>
            </a:extLst>
          </p:cNvPr>
          <p:cNvCxnSpPr>
            <a:cxnSpLocks noChangeShapeType="1"/>
            <a:stCxn id="30" idx="3"/>
            <a:endCxn id="33" idx="1"/>
          </p:cNvCxnSpPr>
          <p:nvPr/>
        </p:nvCxnSpPr>
        <p:spPr bwMode="auto">
          <a:xfrm>
            <a:off x="6889647" y="5606616"/>
            <a:ext cx="4762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5" name="Rectangle 16">
            <a:extLst>
              <a:ext uri="{FF2B5EF4-FFF2-40B4-BE49-F238E27FC236}">
                <a16:creationId xmlns:a16="http://schemas.microsoft.com/office/drawing/2014/main" id="{1CC1E49B-6E4D-C14D-80EB-EEDD97DE1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4661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Fermi</a:t>
            </a:r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F8B2F0D3-C73A-EC4E-B4BC-4A032275F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5042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Kepler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2D474DC6-6C79-334D-8493-393B9986C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5423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Maxwell</a:t>
            </a:r>
          </a:p>
        </p:txBody>
      </p:sp>
      <p:cxnSp>
        <p:nvCxnSpPr>
          <p:cNvPr id="38" name="AutoShape 19">
            <a:extLst>
              <a:ext uri="{FF2B5EF4-FFF2-40B4-BE49-F238E27FC236}">
                <a16:creationId xmlns:a16="http://schemas.microsoft.com/office/drawing/2014/main" id="{79CCBDC8-C3BE-8341-9107-16CBB1C214A8}"/>
              </a:ext>
            </a:extLst>
          </p:cNvPr>
          <p:cNvCxnSpPr>
            <a:cxnSpLocks noChangeShapeType="1"/>
            <a:stCxn id="33" idx="3"/>
            <a:endCxn id="35" idx="1"/>
          </p:cNvCxnSpPr>
          <p:nvPr/>
        </p:nvCxnSpPr>
        <p:spPr bwMode="auto">
          <a:xfrm flipV="1">
            <a:off x="8316810" y="4841476"/>
            <a:ext cx="587375" cy="7643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20">
            <a:extLst>
              <a:ext uri="{FF2B5EF4-FFF2-40B4-BE49-F238E27FC236}">
                <a16:creationId xmlns:a16="http://schemas.microsoft.com/office/drawing/2014/main" id="{41A1DAEA-7F45-6141-95E9-54EE77320879}"/>
              </a:ext>
            </a:extLst>
          </p:cNvPr>
          <p:cNvCxnSpPr>
            <a:cxnSpLocks noChangeShapeType="1"/>
            <a:stCxn id="33" idx="3"/>
            <a:endCxn id="36" idx="1"/>
          </p:cNvCxnSpPr>
          <p:nvPr/>
        </p:nvCxnSpPr>
        <p:spPr bwMode="auto">
          <a:xfrm flipV="1">
            <a:off x="8316810" y="5222476"/>
            <a:ext cx="587375" cy="3833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AutoShape 21">
            <a:extLst>
              <a:ext uri="{FF2B5EF4-FFF2-40B4-BE49-F238E27FC236}">
                <a16:creationId xmlns:a16="http://schemas.microsoft.com/office/drawing/2014/main" id="{D26E9E29-FACE-9048-A93F-61B9954435B1}"/>
              </a:ext>
            </a:extLst>
          </p:cNvPr>
          <p:cNvCxnSpPr>
            <a:cxnSpLocks noChangeShapeType="1"/>
            <a:stCxn id="33" idx="3"/>
            <a:endCxn id="37" idx="1"/>
          </p:cNvCxnSpPr>
          <p:nvPr/>
        </p:nvCxnSpPr>
        <p:spPr bwMode="auto">
          <a:xfrm flipV="1">
            <a:off x="8316810" y="5603476"/>
            <a:ext cx="587375" cy="23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1" name="Rectangle 18">
            <a:extLst>
              <a:ext uri="{FF2B5EF4-FFF2-40B4-BE49-F238E27FC236}">
                <a16:creationId xmlns:a16="http://schemas.microsoft.com/office/drawing/2014/main" id="{A7E9DD8F-ACE3-2A44-8489-69DC36AA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5804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Pascal</a:t>
            </a:r>
          </a:p>
        </p:txBody>
      </p:sp>
      <p:cxnSp>
        <p:nvCxnSpPr>
          <p:cNvPr id="42" name="AutoShape 21">
            <a:extLst>
              <a:ext uri="{FF2B5EF4-FFF2-40B4-BE49-F238E27FC236}">
                <a16:creationId xmlns:a16="http://schemas.microsoft.com/office/drawing/2014/main" id="{F0B1E28D-0847-CF44-B3D6-8E6524B3D568}"/>
              </a:ext>
            </a:extLst>
          </p:cNvPr>
          <p:cNvCxnSpPr>
            <a:cxnSpLocks noChangeShapeType="1"/>
            <a:stCxn id="33" idx="3"/>
            <a:endCxn id="41" idx="1"/>
          </p:cNvCxnSpPr>
          <p:nvPr/>
        </p:nvCxnSpPr>
        <p:spPr bwMode="auto">
          <a:xfrm>
            <a:off x="8316810" y="5605823"/>
            <a:ext cx="587375" cy="3786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Rectangle 18">
            <a:extLst>
              <a:ext uri="{FF2B5EF4-FFF2-40B4-BE49-F238E27FC236}">
                <a16:creationId xmlns:a16="http://schemas.microsoft.com/office/drawing/2014/main" id="{3A143AB0-3B4D-ED42-814B-05181E061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6164657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Volta</a:t>
            </a:r>
          </a:p>
        </p:txBody>
      </p:sp>
      <p:cxnSp>
        <p:nvCxnSpPr>
          <p:cNvPr id="49" name="AutoShape 21">
            <a:extLst>
              <a:ext uri="{FF2B5EF4-FFF2-40B4-BE49-F238E27FC236}">
                <a16:creationId xmlns:a16="http://schemas.microsoft.com/office/drawing/2014/main" id="{49E35B56-2732-654E-A659-1027BC3A5429}"/>
              </a:ext>
            </a:extLst>
          </p:cNvPr>
          <p:cNvCxnSpPr>
            <a:cxnSpLocks noChangeShapeType="1"/>
            <a:stCxn id="33" idx="3"/>
            <a:endCxn id="47" idx="1"/>
          </p:cNvCxnSpPr>
          <p:nvPr/>
        </p:nvCxnSpPr>
        <p:spPr bwMode="auto">
          <a:xfrm>
            <a:off x="8316810" y="5605823"/>
            <a:ext cx="587375" cy="73901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050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000" dirty="0"/>
              <a:t>Native ISA for Nvidia GPUs</a:t>
            </a:r>
            <a:endParaRPr lang="en-US" sz="3000" dirty="0"/>
          </a:p>
          <a:p>
            <a:pPr lvl="1"/>
            <a:r>
              <a:rPr lang="en-US" sz="2400" dirty="0"/>
              <a:t>Better correlation with HW but less documented </a:t>
            </a:r>
          </a:p>
          <a:p>
            <a:pPr lvl="1"/>
            <a:r>
              <a:rPr lang="en-US" sz="2400" dirty="0"/>
              <a:t>Related with Stream Multiprocessor(SM)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Scalar ISA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GPGPU-Sim use </a:t>
            </a:r>
            <a:r>
              <a:rPr lang="en-US" sz="3000" dirty="0" err="1"/>
              <a:t>PTXPlus</a:t>
            </a:r>
            <a:r>
              <a:rPr lang="en-US" sz="3000" dirty="0"/>
              <a:t> to represent both SASS and PTX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SASS mapped 1:1 into </a:t>
            </a:r>
            <a:r>
              <a:rPr lang="en-US" sz="3000" dirty="0" err="1"/>
              <a:t>PTXPlus</a:t>
            </a:r>
            <a:r>
              <a:rPr lang="en-US" sz="3000" dirty="0"/>
              <a:t> instruction</a:t>
            </a:r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B92C3992-89BB-CB49-8389-3A9D9E589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28" y="4391465"/>
            <a:ext cx="13716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CUDA</a:t>
            </a:r>
          </a:p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Executable</a:t>
            </a:r>
          </a:p>
        </p:txBody>
      </p:sp>
      <p:sp>
        <p:nvSpPr>
          <p:cNvPr id="44" name="AutoShape 6">
            <a:extLst>
              <a:ext uri="{FF2B5EF4-FFF2-40B4-BE49-F238E27FC236}">
                <a16:creationId xmlns:a16="http://schemas.microsoft.com/office/drawing/2014/main" id="{CC73D32A-FC62-2F4A-8EB9-EBF7D1A99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8" y="4543865"/>
            <a:ext cx="1371600" cy="6096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 err="1">
                <a:solidFill>
                  <a:schemeClr val="bg1"/>
                </a:solidFill>
              </a:rPr>
              <a:t>cuobjdump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DE88339C-038F-5941-B3FE-6560AD732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228" y="4543865"/>
            <a:ext cx="990600" cy="685800"/>
          </a:xfrm>
          <a:prstGeom prst="rect">
            <a:avLst/>
          </a:prstGeom>
          <a:solidFill>
            <a:srgbClr val="C5E2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SASS</a:t>
            </a:r>
          </a:p>
        </p:txBody>
      </p:sp>
      <p:sp>
        <p:nvSpPr>
          <p:cNvPr id="46" name="AutoShape 8">
            <a:extLst>
              <a:ext uri="{FF2B5EF4-FFF2-40B4-BE49-F238E27FC236}">
                <a16:creationId xmlns:a16="http://schemas.microsoft.com/office/drawing/2014/main" id="{DBCA8BF9-08D7-0744-9C7B-EAB2E748E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8" y="4543865"/>
            <a:ext cx="1371600" cy="6096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chemeClr val="bg1"/>
                </a:solidFill>
              </a:rPr>
              <a:t>conversion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5CAECE88-EC7B-ED40-9474-87FEB65AF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828" y="4543865"/>
            <a:ext cx="990600" cy="685800"/>
          </a:xfrm>
          <a:prstGeom prst="rect">
            <a:avLst/>
          </a:prstGeom>
          <a:solidFill>
            <a:srgbClr val="C5E2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 err="1">
                <a:solidFill>
                  <a:schemeClr val="bg1"/>
                </a:solidFill>
              </a:rPr>
              <a:t>PTXPlus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PTX vs. SASS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EC76-5DFF-5647-A5A5-65EDF518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828800" y="914400"/>
            <a:ext cx="8534400" cy="5486400"/>
            <a:chOff x="1981200" y="914400"/>
            <a:chExt cx="8534400" cy="5486400"/>
          </a:xfrm>
        </p:grpSpPr>
        <p:sp>
          <p:nvSpPr>
            <p:cNvPr id="19" name="Content Placeholder 10"/>
            <p:cNvSpPr txBox="1">
              <a:spLocks/>
            </p:cNvSpPr>
            <p:nvPr/>
          </p:nvSpPr>
          <p:spPr bwMode="auto">
            <a:xfrm>
              <a:off x="5943600" y="914400"/>
              <a:ext cx="4572000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SASS (</a:t>
              </a:r>
              <a:r>
                <a:rPr kumimoji="0" lang="pt-BR" sz="2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PTXPlus</a:t>
              </a:r>
              <a:r>
                <a:rPr kumimoji="0" lang="pt-BR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)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l0x00000060: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$r7, $r4, 0x00000400;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ld.global.u32 	$r8, [$r4];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ld.global.u32 	$r7, [$r7];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$r0, $r5, $r0;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$r6, $r8,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set.gt.u32.u32 	$p0/$o127, </a:t>
              </a: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</a:t>
              </a: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[0x0020], $r0;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$r6, $r7,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$r4, $r4, $r3;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@$p0.ne </a:t>
              </a: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bra</a:t>
              </a: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	l0x00000060;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...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set.gt.u32.u32 	$p0/$o127, $r2, const [0x0000];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@$p0.equ add.u32 	$ofs2, $ofs1, 0x00000230;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@$p0.equ add.u32 	$r6, s[$ofs2+0x0000],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@$p0.equ mov.u32 	s[$ofs1+0x0030],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bar.sync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	0x00000000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21" name="Content Placeholder 9"/>
            <p:cNvSpPr txBox="1">
              <a:spLocks/>
            </p:cNvSpPr>
            <p:nvPr/>
          </p:nvSpPr>
          <p:spPr bwMode="auto">
            <a:xfrm>
              <a:off x="1981200" y="914400"/>
              <a:ext cx="4038600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PTX</a:t>
              </a:r>
              <a:endParaRPr kumimoji="0" lang="en-CA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$Lt_25_13570: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ld.global.s32 	%r9, [%rd5+0];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add.s32 		%r10, %r9, %r8;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ld.global.s32 	%r11, [%rd5+1024];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add.s32 		%r8, %r11, %r10;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add.u32 		%r5, %r7, %r5;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add.u64 		%rd5, %rd5, %rd6;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ld.param.u32 	%r6, [size];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setp.lt.u32 	%p2, %r5, %r6;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@%p2 bra 	$Lt_25_13570;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...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mov.u32 	%r12, 127;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setp.gt.u32 	%p3, %r3, %r12;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@%p3 bra 	$Lt_25_14082;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ld.shared.s32 	%r13, [%rd10+512];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add.s32 		%r8, %r13, %r8;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st.shared.s32 	[%rd10+0], %r8;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$Lt_25_14082: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bar.sync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	0;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867400" y="990600"/>
              <a:ext cx="0" cy="52578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91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Interfacing GPGPU-Sim to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GPGPU-Sim compiles into a shared runtime library and implements the API:</a:t>
            </a:r>
          </a:p>
          <a:p>
            <a:pPr lvl="1"/>
            <a:r>
              <a:rPr lang="en-US" sz="2400" dirty="0" err="1">
                <a:solidFill>
                  <a:srgbClr val="70AC2E"/>
                </a:solidFill>
              </a:rPr>
              <a:t>libcudart.so</a:t>
            </a:r>
            <a:r>
              <a:rPr lang="en-US" sz="2400" dirty="0">
                <a:solidFill>
                  <a:srgbClr val="70AC2E"/>
                </a:solidFill>
              </a:rPr>
              <a:t> </a:t>
            </a:r>
            <a:r>
              <a:rPr lang="en-US" sz="2400" dirty="0">
                <a:solidFill>
                  <a:srgbClr val="70AC2E"/>
                </a:solidFill>
                <a:sym typeface="Wingdings" pitchFamily="2" charset="2"/>
              </a:rPr>
              <a:t> CUDA runtime API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libOpenCL.so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 OpenCL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AA28B80-956E-E546-9E22-3ECF80B0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711" y="3297238"/>
            <a:ext cx="2643290" cy="745066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Application</a:t>
            </a:r>
            <a:endParaRPr lang="en-US" b="1" dirty="0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D9738A23-A4A0-D646-8E7B-66AD45C97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3297238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 err="1"/>
              <a:t>libcudart.so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4AF1D-62F7-4242-9B97-F3BA75108FE0}"/>
              </a:ext>
            </a:extLst>
          </p:cNvPr>
          <p:cNvSpPr txBox="1"/>
          <p:nvPr/>
        </p:nvSpPr>
        <p:spPr>
          <a:xfrm>
            <a:off x="5481347" y="2808035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runtime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endParaRPr lang="en-US" b="1" dirty="0"/>
          </a:p>
        </p:txBody>
      </p:sp>
      <p:cxnSp>
        <p:nvCxnSpPr>
          <p:cNvPr id="54" name="AutoShape 13">
            <a:extLst>
              <a:ext uri="{FF2B5EF4-FFF2-40B4-BE49-F238E27FC236}">
                <a16:creationId xmlns:a16="http://schemas.microsoft.com/office/drawing/2014/main" id="{A84D0B73-4C50-0449-B717-480AF60B988E}"/>
              </a:ext>
            </a:extLst>
          </p:cNvPr>
          <p:cNvCxnSpPr>
            <a:cxnSpLocks noChangeShapeType="1"/>
            <a:stCxn id="43" idx="3"/>
            <a:endCxn id="51" idx="1"/>
          </p:cNvCxnSpPr>
          <p:nvPr/>
        </p:nvCxnSpPr>
        <p:spPr bwMode="auto">
          <a:xfrm>
            <a:off x="5588001" y="3669771"/>
            <a:ext cx="159003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88296-1AD5-AB42-B01E-F319B787A2CB}"/>
              </a:ext>
            </a:extLst>
          </p:cNvPr>
          <p:cNvCxnSpPr>
            <a:cxnSpLocks/>
          </p:cNvCxnSpPr>
          <p:nvPr/>
        </p:nvCxnSpPr>
        <p:spPr>
          <a:xfrm>
            <a:off x="1178067" y="4233334"/>
            <a:ext cx="9093967" cy="0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4">
            <a:extLst>
              <a:ext uri="{FF2B5EF4-FFF2-40B4-BE49-F238E27FC236}">
                <a16:creationId xmlns:a16="http://schemas.microsoft.com/office/drawing/2014/main" id="{07022FFE-6621-A142-9462-C76BB047E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4402668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Driver</a:t>
            </a:r>
            <a:endParaRPr lang="en-US" b="1" dirty="0"/>
          </a:p>
        </p:txBody>
      </p:sp>
      <p:cxnSp>
        <p:nvCxnSpPr>
          <p:cNvPr id="62" name="AutoShape 13">
            <a:extLst>
              <a:ext uri="{FF2B5EF4-FFF2-40B4-BE49-F238E27FC236}">
                <a16:creationId xmlns:a16="http://schemas.microsoft.com/office/drawing/2014/main" id="{47F8A678-DCFC-644B-B706-65E99F59465B}"/>
              </a:ext>
            </a:extLst>
          </p:cNvPr>
          <p:cNvCxnSpPr>
            <a:cxnSpLocks noChangeShapeType="1"/>
            <a:stCxn id="51" idx="2"/>
            <a:endCxn id="61" idx="0"/>
          </p:cNvCxnSpPr>
          <p:nvPr/>
        </p:nvCxnSpPr>
        <p:spPr bwMode="auto">
          <a:xfrm>
            <a:off x="8499679" y="4042304"/>
            <a:ext cx="0" cy="3603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551AC0-FE52-D64A-8BB7-A0EA21F0B822}"/>
              </a:ext>
            </a:extLst>
          </p:cNvPr>
          <p:cNvCxnSpPr>
            <a:cxnSpLocks/>
          </p:cNvCxnSpPr>
          <p:nvPr/>
        </p:nvCxnSpPr>
        <p:spPr>
          <a:xfrm>
            <a:off x="1178066" y="5367868"/>
            <a:ext cx="9093967" cy="0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3D37849-D0F0-DE43-BAE7-A6934F271053}"/>
              </a:ext>
            </a:extLst>
          </p:cNvPr>
          <p:cNvSpPr txBox="1"/>
          <p:nvPr/>
        </p:nvSpPr>
        <p:spPr>
          <a:xfrm>
            <a:off x="1483614" y="3506801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User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endParaRPr 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E9E6B0-30B1-814E-A95E-16C602E4B0FD}"/>
              </a:ext>
            </a:extLst>
          </p:cNvPr>
          <p:cNvSpPr txBox="1"/>
          <p:nvPr/>
        </p:nvSpPr>
        <p:spPr>
          <a:xfrm>
            <a:off x="1150695" y="4622577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Operating</a:t>
            </a:r>
            <a:r>
              <a:rPr lang="zh-CN" altLang="en-US" b="1" dirty="0"/>
              <a:t> </a:t>
            </a:r>
            <a:r>
              <a:rPr lang="en-US" altLang="zh-CN" b="1" dirty="0"/>
              <a:t>system</a:t>
            </a:r>
            <a:endParaRPr lang="en-US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0E56F4-6A9C-3C4C-9EB1-03BA5E035B2F}"/>
              </a:ext>
            </a:extLst>
          </p:cNvPr>
          <p:cNvSpPr txBox="1"/>
          <p:nvPr/>
        </p:nvSpPr>
        <p:spPr>
          <a:xfrm>
            <a:off x="1483614" y="5624547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Hardware</a:t>
            </a:r>
            <a:endParaRPr lang="en-US" b="1" dirty="0"/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889BB237-0C59-704F-9B97-C0E5B060C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5607611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GPU</a:t>
            </a:r>
            <a:r>
              <a:rPr lang="zh-CN" altLang="en-US" b="1" dirty="0"/>
              <a:t> </a:t>
            </a:r>
            <a:r>
              <a:rPr lang="en-US" altLang="zh-CN" b="1" dirty="0"/>
              <a:t>hardware</a:t>
            </a:r>
            <a:endParaRPr lang="en-US" b="1" dirty="0"/>
          </a:p>
        </p:txBody>
      </p:sp>
      <p:cxnSp>
        <p:nvCxnSpPr>
          <p:cNvPr id="70" name="AutoShape 13">
            <a:extLst>
              <a:ext uri="{FF2B5EF4-FFF2-40B4-BE49-F238E27FC236}">
                <a16:creationId xmlns:a16="http://schemas.microsoft.com/office/drawing/2014/main" id="{8EF448EC-8E3B-5F4E-90C9-C9B943234EDA}"/>
              </a:ext>
            </a:extLst>
          </p:cNvPr>
          <p:cNvCxnSpPr>
            <a:cxnSpLocks noChangeShapeType="1"/>
            <a:stCxn id="61" idx="2"/>
            <a:endCxn id="69" idx="0"/>
          </p:cNvCxnSpPr>
          <p:nvPr/>
        </p:nvCxnSpPr>
        <p:spPr bwMode="auto">
          <a:xfrm>
            <a:off x="8499679" y="5147734"/>
            <a:ext cx="0" cy="4598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931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57C636C4-71A3-2949-A2EE-A7226698B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298" y="2833992"/>
            <a:ext cx="3049105" cy="3685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r>
              <a:rPr lang="zh-CN" altLang="en-US" b="1" dirty="0"/>
              <a:t> </a:t>
            </a:r>
            <a:r>
              <a:rPr lang="en-US" altLang="zh-CN" b="1" dirty="0"/>
              <a:t>layer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Interfacing GPGPU-Sim to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GPGPU-Sim compiles into a shared runtime library and implements the API:</a:t>
            </a:r>
          </a:p>
          <a:p>
            <a:pPr lvl="1"/>
            <a:r>
              <a:rPr lang="en-US" sz="2400" dirty="0" err="1">
                <a:solidFill>
                  <a:srgbClr val="70AC2E"/>
                </a:solidFill>
              </a:rPr>
              <a:t>libcudart.so</a:t>
            </a:r>
            <a:r>
              <a:rPr lang="en-US" sz="2400" dirty="0">
                <a:solidFill>
                  <a:srgbClr val="70AC2E"/>
                </a:solidFill>
              </a:rPr>
              <a:t> </a:t>
            </a:r>
            <a:r>
              <a:rPr lang="en-US" sz="2400" dirty="0">
                <a:solidFill>
                  <a:srgbClr val="70AC2E"/>
                </a:solidFill>
                <a:sym typeface="Wingdings" pitchFamily="2" charset="2"/>
              </a:rPr>
              <a:t> CUDA runtime API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libOpenCL.so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 OpenCL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AA28B80-956E-E546-9E22-3ECF80B0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711" y="3297238"/>
            <a:ext cx="2643290" cy="745066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Application</a:t>
            </a:r>
            <a:endParaRPr lang="en-US" b="1" dirty="0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D9738A23-A4A0-D646-8E7B-66AD45C97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3297238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runtime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r>
              <a:rPr lang="zh-CN" altLang="en-US" b="1" dirty="0"/>
              <a:t> </a:t>
            </a:r>
            <a:r>
              <a:rPr lang="en-US" altLang="zh-CN" b="1" dirty="0"/>
              <a:t>layer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4AF1D-62F7-4242-9B97-F3BA75108FE0}"/>
              </a:ext>
            </a:extLst>
          </p:cNvPr>
          <p:cNvSpPr txBox="1"/>
          <p:nvPr/>
        </p:nvSpPr>
        <p:spPr>
          <a:xfrm>
            <a:off x="5096091" y="2833992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runtime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endParaRPr lang="en-US" b="1" dirty="0"/>
          </a:p>
        </p:txBody>
      </p:sp>
      <p:cxnSp>
        <p:nvCxnSpPr>
          <p:cNvPr id="54" name="AutoShape 13">
            <a:extLst>
              <a:ext uri="{FF2B5EF4-FFF2-40B4-BE49-F238E27FC236}">
                <a16:creationId xmlns:a16="http://schemas.microsoft.com/office/drawing/2014/main" id="{A84D0B73-4C50-0449-B717-480AF60B988E}"/>
              </a:ext>
            </a:extLst>
          </p:cNvPr>
          <p:cNvCxnSpPr>
            <a:cxnSpLocks noChangeShapeType="1"/>
            <a:stCxn id="43" idx="3"/>
            <a:endCxn id="51" idx="1"/>
          </p:cNvCxnSpPr>
          <p:nvPr/>
        </p:nvCxnSpPr>
        <p:spPr bwMode="auto">
          <a:xfrm>
            <a:off x="5588001" y="3669771"/>
            <a:ext cx="159003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9" name="Rectangle 4">
            <a:extLst>
              <a:ext uri="{FF2B5EF4-FFF2-40B4-BE49-F238E27FC236}">
                <a16:creationId xmlns:a16="http://schemas.microsoft.com/office/drawing/2014/main" id="{889BB237-0C59-704F-9B97-C0E5B060C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5607611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Functional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75944E09-F6D5-2C47-904E-0E05F42E5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4525480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Performance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930D3-4A28-554C-A8BF-37347D0BEE85}"/>
              </a:ext>
            </a:extLst>
          </p:cNvPr>
          <p:cNvSpPr txBox="1"/>
          <p:nvPr/>
        </p:nvSpPr>
        <p:spPr>
          <a:xfrm>
            <a:off x="7460311" y="2869940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libcudart.so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39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GPGPU-Sim Runtime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E6A37-68AB-3043-A60E-19795BEE3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5" name="Picture 11" descr="C:\Users\wlfung\Documents\My Dropbox\ISCA2012-Tutorial-Private\figures\Ptx-vs-ptxplus-runtime-flow.png">
            <a:extLst>
              <a:ext uri="{FF2B5EF4-FFF2-40B4-BE49-F238E27FC236}">
                <a16:creationId xmlns:a16="http://schemas.microsoft.com/office/drawing/2014/main" id="{1FA6590B-8AA9-6749-A7B9-576710389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33667"/>
          <a:stretch/>
        </p:blipFill>
        <p:spPr bwMode="auto">
          <a:xfrm>
            <a:off x="2702256" y="771497"/>
            <a:ext cx="6892120" cy="582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3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892" y="2933700"/>
            <a:ext cx="10872216" cy="3322976"/>
          </a:xfrm>
        </p:spPr>
        <p:txBody>
          <a:bodyPr/>
          <a:lstStyle/>
          <a:p>
            <a:pPr algn="ctr"/>
            <a:r>
              <a:rPr lang="en-US" dirty="0"/>
              <a:t>Slide Left Blank</a:t>
            </a:r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Some slide</a:t>
            </a:r>
            <a:r>
              <a:rPr lang="en-US" altLang="zh-CN" dirty="0"/>
              <a:t>s</a:t>
            </a:r>
            <a:r>
              <a:rPr lang="en-US" dirty="0"/>
              <a:t> are credited to </a:t>
            </a:r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Micro</a:t>
            </a:r>
            <a:r>
              <a:rPr lang="zh-CN" altLang="en-US" dirty="0"/>
              <a:t> </a:t>
            </a:r>
            <a:r>
              <a:rPr lang="en-US" altLang="zh-CN" dirty="0"/>
              <a:t>Tutorial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</a:p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credited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below:</a:t>
            </a:r>
          </a:p>
          <a:p>
            <a:pPr lvl="1"/>
            <a:r>
              <a:rPr lang="en-US" dirty="0" err="1"/>
              <a:t>Akshay</a:t>
            </a:r>
            <a:r>
              <a:rPr lang="en-US" dirty="0"/>
              <a:t> Jain, Mahmoud </a:t>
            </a:r>
            <a:r>
              <a:rPr lang="en-US" dirty="0" err="1"/>
              <a:t>Khairy</a:t>
            </a:r>
            <a:r>
              <a:rPr lang="en-US" dirty="0"/>
              <a:t>, Timothy G. Rogers</a:t>
            </a:r>
            <a:r>
              <a:rPr lang="en-US" b="1" dirty="0"/>
              <a:t>, </a:t>
            </a:r>
            <a:r>
              <a:rPr lang="en-US" dirty="0"/>
              <a:t>A Quantitative Evaluation of Contemporary GPU Simulation Methodology. SIGMETRICS</a:t>
            </a:r>
            <a:r>
              <a:rPr lang="zh-CN" altLang="en-US" dirty="0"/>
              <a:t> </a:t>
            </a:r>
            <a:r>
              <a:rPr lang="en-US" dirty="0"/>
              <a:t>2018</a:t>
            </a:r>
            <a:endParaRPr lang="en-US" altLang="zh-CN" dirty="0"/>
          </a:p>
          <a:p>
            <a:pPr lvl="1"/>
            <a:r>
              <a:rPr lang="en-US" altLang="zh-CN" dirty="0"/>
              <a:t>Mahmoud </a:t>
            </a:r>
            <a:r>
              <a:rPr lang="en-US" altLang="zh-CN" dirty="0" err="1"/>
              <a:t>Khairy</a:t>
            </a:r>
            <a:r>
              <a:rPr lang="en-US" altLang="zh-CN" dirty="0"/>
              <a:t>, Jain </a:t>
            </a:r>
            <a:r>
              <a:rPr lang="en-US" altLang="zh-CN" dirty="0" err="1"/>
              <a:t>Akshay</a:t>
            </a:r>
            <a:r>
              <a:rPr lang="en-US" altLang="zh-CN" dirty="0"/>
              <a:t>, Tor </a:t>
            </a:r>
            <a:r>
              <a:rPr lang="en-US" altLang="zh-CN" dirty="0" err="1"/>
              <a:t>Aamodt</a:t>
            </a:r>
            <a:r>
              <a:rPr lang="en-US" altLang="zh-CN" dirty="0"/>
              <a:t>, Timothy G Rogers, Exploring Modern GPU Memory System Design Challenges through Accurate Modeling, arXiv:1810.07269, (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ISPASS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 </a:t>
            </a:r>
            <a:r>
              <a:rPr lang="en-US" altLang="zh-CN" dirty="0"/>
              <a:t>poster)</a:t>
            </a:r>
          </a:p>
          <a:p>
            <a:pPr lvl="1"/>
            <a:r>
              <a:rPr lang="en-US" dirty="0"/>
              <a:t>Jonathan Lew, Deval Shah, </a:t>
            </a:r>
            <a:r>
              <a:rPr lang="en-US" dirty="0" err="1"/>
              <a:t>Suchita</a:t>
            </a:r>
            <a:r>
              <a:rPr lang="en-US" dirty="0"/>
              <a:t> </a:t>
            </a:r>
            <a:r>
              <a:rPr lang="en-US" dirty="0" err="1"/>
              <a:t>Pati</a:t>
            </a:r>
            <a:r>
              <a:rPr lang="en-US" dirty="0"/>
              <a:t>, Shaylin Cattell, </a:t>
            </a:r>
            <a:r>
              <a:rPr lang="en-US" dirty="0" err="1"/>
              <a:t>Mengchi</a:t>
            </a:r>
            <a:r>
              <a:rPr lang="en-US" dirty="0"/>
              <a:t> Zhang, </a:t>
            </a:r>
            <a:r>
              <a:rPr lang="en-US" dirty="0" err="1"/>
              <a:t>Amruth</a:t>
            </a:r>
            <a:r>
              <a:rPr lang="en-US" dirty="0"/>
              <a:t> </a:t>
            </a:r>
            <a:r>
              <a:rPr lang="en-US" dirty="0" err="1"/>
              <a:t>Sandhupatla</a:t>
            </a:r>
            <a:r>
              <a:rPr lang="en-US" dirty="0"/>
              <a:t>, Christopher Ng, Negar </a:t>
            </a:r>
            <a:r>
              <a:rPr lang="en-US" dirty="0" err="1"/>
              <a:t>Goli</a:t>
            </a:r>
            <a:r>
              <a:rPr lang="en-US" dirty="0"/>
              <a:t>, Matthew D. Sinclair, Timothy G. Rogers, Tor M. </a:t>
            </a:r>
            <a:r>
              <a:rPr lang="en-US" dirty="0" err="1"/>
              <a:t>Aamodt</a:t>
            </a:r>
            <a:r>
              <a:rPr lang="en-US" dirty="0"/>
              <a:t>, Analyzing Machine Learning Workloads Using a Detailed GPU Simulator, arXiv:1811.08933,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ISPASS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 </a:t>
            </a:r>
            <a:r>
              <a:rPr lang="en-US" altLang="zh-CN" dirty="0"/>
              <a:t>poster)</a:t>
            </a:r>
            <a:endParaRPr lang="en-US" dirty="0"/>
          </a:p>
          <a:p>
            <a:pPr lvl="1"/>
            <a:r>
              <a:rPr lang="en-US" dirty="0"/>
              <a:t>Md Aamir Raihan, Negar </a:t>
            </a:r>
            <a:r>
              <a:rPr lang="en-US" dirty="0" err="1"/>
              <a:t>Goli</a:t>
            </a:r>
            <a:r>
              <a:rPr lang="en-US" dirty="0"/>
              <a:t>, Tor </a:t>
            </a:r>
            <a:r>
              <a:rPr lang="en-US" dirty="0" err="1"/>
              <a:t>Aamodt</a:t>
            </a:r>
            <a:r>
              <a:rPr lang="en-US" dirty="0"/>
              <a:t>, Modeling Deep Learning Accelerator Enabled GPUs,</a:t>
            </a:r>
            <a:r>
              <a:rPr lang="zh-CN" altLang="en-US" dirty="0"/>
              <a:t> </a:t>
            </a:r>
            <a:r>
              <a:rPr lang="en-US" altLang="zh-CN" dirty="0"/>
              <a:t>ISPASS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contributors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GPGPU-Sim</a:t>
            </a:r>
          </a:p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GPGPU-Sim:</a:t>
            </a:r>
            <a:r>
              <a:rPr lang="zh-CN" altLang="en-US" dirty="0"/>
              <a:t> </a:t>
            </a:r>
            <a:r>
              <a:rPr lang="en-US" dirty="0">
                <a:hlinkClick r:id="rId3"/>
              </a:rPr>
              <a:t>https://github.com/gpgpu-sim/gpgpu-sim_distribution/tree/dev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GPGPU-Sim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Functional model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dirty="0"/>
          </a:p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GPGPU-Sim</a:t>
            </a:r>
          </a:p>
          <a:p>
            <a:pPr lvl="1"/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CUTLASS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E7558-C22A-42F5-8D51-DBD60B066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8"/>
            <a:ext cx="11066770" cy="2669932"/>
          </a:xfrm>
        </p:spPr>
        <p:txBody>
          <a:bodyPr/>
          <a:lstStyle/>
          <a:p>
            <a:r>
              <a:rPr lang="en-US" dirty="0"/>
              <a:t>GPU = Graphics Processing Unit</a:t>
            </a:r>
          </a:p>
          <a:p>
            <a:pPr lvl="1"/>
            <a:r>
              <a:rPr lang="en-US" dirty="0"/>
              <a:t>Optimized for Highly Parallel Workloads</a:t>
            </a:r>
          </a:p>
          <a:p>
            <a:pPr lvl="1"/>
            <a:r>
              <a:rPr lang="en-US" dirty="0"/>
              <a:t>Highly Programmable </a:t>
            </a:r>
          </a:p>
          <a:p>
            <a:pPr lvl="1"/>
            <a:r>
              <a:rPr lang="en-US" dirty="0"/>
              <a:t>Heterogeneous computing</a:t>
            </a:r>
          </a:p>
          <a:p>
            <a:r>
              <a:rPr lang="en-US" dirty="0"/>
              <a:t>N</a:t>
            </a:r>
            <a:r>
              <a:rPr lang="en-US" altLang="zh-CN" dirty="0"/>
              <a:t>V</a:t>
            </a:r>
            <a:r>
              <a:rPr lang="en-US" dirty="0"/>
              <a:t>idia </a:t>
            </a:r>
            <a:r>
              <a:rPr lang="en-US" altLang="zh-CN" dirty="0"/>
              <a:t>Tesla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en-US" dirty="0"/>
              <a:t>V100: 8</a:t>
            </a:r>
            <a:r>
              <a:rPr lang="en-US" altLang="zh-CN" dirty="0"/>
              <a:t>0</a:t>
            </a:r>
            <a:r>
              <a:rPr lang="en-US" dirty="0"/>
              <a:t> Stream Multiprocessors(SMs)</a:t>
            </a:r>
          </a:p>
          <a:p>
            <a:pPr lvl="1"/>
            <a:r>
              <a:rPr lang="en-US" dirty="0"/>
              <a:t>Each SM has 64 INT32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64 FP32, 32 FP64, </a:t>
            </a:r>
            <a:r>
              <a:rPr lang="en-US" altLang="zh-CN" dirty="0"/>
              <a:t>8</a:t>
            </a:r>
            <a:r>
              <a:rPr lang="en-US" dirty="0"/>
              <a:t> Tensor core</a:t>
            </a:r>
          </a:p>
          <a:p>
            <a:pPr lvl="1"/>
            <a:endParaRPr lang="en-US" dirty="0"/>
          </a:p>
          <a:p>
            <a:pPr marL="20115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1A49D3-8005-B141-9D25-86DA25C9A024}"/>
              </a:ext>
            </a:extLst>
          </p:cNvPr>
          <p:cNvGrpSpPr/>
          <p:nvPr/>
        </p:nvGrpSpPr>
        <p:grpSpPr>
          <a:xfrm>
            <a:off x="2933700" y="3712222"/>
            <a:ext cx="6324600" cy="2730500"/>
            <a:chOff x="3223847" y="3712222"/>
            <a:chExt cx="6324600" cy="2730500"/>
          </a:xfrm>
        </p:grpSpPr>
        <p:pic>
          <p:nvPicPr>
            <p:cNvPr id="6" name="Picture 4" descr="gpu.pdf">
              <a:extLst>
                <a:ext uri="{FF2B5EF4-FFF2-40B4-BE49-F238E27FC236}">
                  <a16:creationId xmlns:a16="http://schemas.microsoft.com/office/drawing/2014/main" id="{9F10D1C9-0A3D-7D43-9F92-7BF53FEC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38647" y="37122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 descr="cpu.pdf">
              <a:extLst>
                <a:ext uri="{FF2B5EF4-FFF2-40B4-BE49-F238E27FC236}">
                  <a16:creationId xmlns:a16="http://schemas.microsoft.com/office/drawing/2014/main" id="{9B2E0D01-EEE7-1547-81C3-B5DF1B518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23847" y="4474222"/>
              <a:ext cx="1790700" cy="147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Left-Right Arrow 6">
              <a:extLst>
                <a:ext uri="{FF2B5EF4-FFF2-40B4-BE49-F238E27FC236}">
                  <a16:creationId xmlns:a16="http://schemas.microsoft.com/office/drawing/2014/main" id="{E3F2E84F-1612-2A4F-B3D1-2FD8973B5684}"/>
                </a:ext>
              </a:extLst>
            </p:cNvPr>
            <p:cNvSpPr/>
            <p:nvPr/>
          </p:nvSpPr>
          <p:spPr>
            <a:xfrm>
              <a:off x="5357447" y="5007622"/>
              <a:ext cx="1295400" cy="533400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pic>
          <p:nvPicPr>
            <p:cNvPr id="8" name="Picture 4" descr="gpu.pdf">
              <a:extLst>
                <a:ext uri="{FF2B5EF4-FFF2-40B4-BE49-F238E27FC236}">
                  <a16:creationId xmlns:a16="http://schemas.microsoft.com/office/drawing/2014/main" id="{0510296A-B74B-D942-97D0-FCF9F28D6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2447" y="37884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 descr="gpu.pdf">
              <a:extLst>
                <a:ext uri="{FF2B5EF4-FFF2-40B4-BE49-F238E27FC236}">
                  <a16:creationId xmlns:a16="http://schemas.microsoft.com/office/drawing/2014/main" id="{5E01F522-B4AF-3743-86BA-0D58C4E5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86247" y="38646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4" descr="gpu.pdf">
              <a:extLst>
                <a:ext uri="{FF2B5EF4-FFF2-40B4-BE49-F238E27FC236}">
                  <a16:creationId xmlns:a16="http://schemas.microsoft.com/office/drawing/2014/main" id="{72C3E896-7995-E247-81E5-3FDB46F2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10047" y="39408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 descr="gpu.pdf">
              <a:extLst>
                <a:ext uri="{FF2B5EF4-FFF2-40B4-BE49-F238E27FC236}">
                  <a16:creationId xmlns:a16="http://schemas.microsoft.com/office/drawing/2014/main" id="{981A2117-C153-9C4C-9C92-0C61E341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3847" y="40170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4" descr="gpu.pdf">
              <a:extLst>
                <a:ext uri="{FF2B5EF4-FFF2-40B4-BE49-F238E27FC236}">
                  <a16:creationId xmlns:a16="http://schemas.microsoft.com/office/drawing/2014/main" id="{63FC7BDB-C1B9-1B4B-A2E7-23AC44D87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57647" y="40932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6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6EE4A4E-C2B6-AA49-A882-02B3857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GPGP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</a:p>
          <a:p>
            <a:pPr lvl="1"/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OpenCL</a:t>
            </a:r>
          </a:p>
          <a:p>
            <a:pPr lvl="1"/>
            <a:r>
              <a:rPr lang="en-US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newer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F72EA4-9283-1A4B-97E8-2925BBF121F9}"/>
              </a:ext>
            </a:extLst>
          </p:cNvPr>
          <p:cNvGrpSpPr/>
          <p:nvPr/>
        </p:nvGrpSpPr>
        <p:grpSpPr>
          <a:xfrm>
            <a:off x="519113" y="2629210"/>
            <a:ext cx="11153775" cy="3331903"/>
            <a:chOff x="371475" y="2629210"/>
            <a:chExt cx="11153775" cy="33319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21CA55C-5834-4442-A34F-55D1299DF72D}"/>
                </a:ext>
              </a:extLst>
            </p:cNvPr>
            <p:cNvCxnSpPr/>
            <p:nvPr/>
          </p:nvCxnSpPr>
          <p:spPr>
            <a:xfrm>
              <a:off x="628650" y="4441057"/>
              <a:ext cx="10896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4C9005-4723-B54A-8A51-929AD36E001D}"/>
                </a:ext>
              </a:extLst>
            </p:cNvPr>
            <p:cNvSpPr txBox="1"/>
            <p:nvPr/>
          </p:nvSpPr>
          <p:spPr>
            <a:xfrm>
              <a:off x="381000" y="3762163"/>
              <a:ext cx="91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CUDA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B993FD-EE4F-A141-B6E8-C4BF88FB6166}"/>
                </a:ext>
              </a:extLst>
            </p:cNvPr>
            <p:cNvSpPr txBox="1"/>
            <p:nvPr/>
          </p:nvSpPr>
          <p:spPr>
            <a:xfrm>
              <a:off x="371475" y="471729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OpenCL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EB254F-CE17-9C40-A2A4-D8EEF1386243}"/>
                </a:ext>
              </a:extLst>
            </p:cNvPr>
            <p:cNvSpPr txBox="1"/>
            <p:nvPr/>
          </p:nvSpPr>
          <p:spPr>
            <a:xfrm>
              <a:off x="1508353" y="3116286"/>
              <a:ext cx="1044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1.X</a:t>
              </a:r>
            </a:p>
            <a:p>
              <a:pPr algn="ctr"/>
              <a:r>
                <a:rPr lang="en-US" altLang="zh-CN" sz="1400" dirty="0"/>
                <a:t>C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compiler</a:t>
              </a:r>
            </a:p>
            <a:p>
              <a:pPr algn="ctr"/>
              <a:r>
                <a:rPr lang="en-US" altLang="zh-CN" sz="1400" dirty="0"/>
                <a:t>(Tesla)</a:t>
              </a:r>
              <a:endParaRPr lang="en-US" sz="14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0C5A079-04F6-C04B-B3A1-C6B797903A17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2030527" y="3854950"/>
              <a:ext cx="15814" cy="59899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67CB1-5B04-C249-AE12-2C2A2F3F9439}"/>
                </a:ext>
              </a:extLst>
            </p:cNvPr>
            <p:cNvSpPr txBox="1"/>
            <p:nvPr/>
          </p:nvSpPr>
          <p:spPr>
            <a:xfrm>
              <a:off x="1589142" y="4453940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2007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94A376-89C9-9C43-93B1-A5927B392204}"/>
                </a:ext>
              </a:extLst>
            </p:cNvPr>
            <p:cNvSpPr txBox="1"/>
            <p:nvPr/>
          </p:nvSpPr>
          <p:spPr>
            <a:xfrm>
              <a:off x="2246320" y="3093603"/>
              <a:ext cx="20977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3.X</a:t>
              </a:r>
            </a:p>
            <a:p>
              <a:pPr algn="ctr"/>
              <a:r>
                <a:rPr lang="en-US" altLang="zh-CN" sz="1400" dirty="0"/>
                <a:t>C++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compiler</a:t>
              </a:r>
            </a:p>
            <a:p>
              <a:pPr algn="ctr"/>
              <a:r>
                <a:rPr lang="en-US" altLang="zh-CN" sz="1400" dirty="0"/>
                <a:t>(Fermi)</a:t>
              </a:r>
              <a:endParaRPr lang="en-US" sz="14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93E020-2666-FA4E-B873-81CC60CDE824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3295171" y="3832267"/>
              <a:ext cx="2161" cy="620491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9D0FF0-EC87-9544-B075-83E9F77C620E}"/>
                </a:ext>
              </a:extLst>
            </p:cNvPr>
            <p:cNvSpPr txBox="1"/>
            <p:nvPr/>
          </p:nvSpPr>
          <p:spPr>
            <a:xfrm>
              <a:off x="2939640" y="4452758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2010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275DD5-2278-874E-8254-82E2B7DFB3A7}"/>
                </a:ext>
              </a:extLst>
            </p:cNvPr>
            <p:cNvSpPr txBox="1"/>
            <p:nvPr/>
          </p:nvSpPr>
          <p:spPr>
            <a:xfrm>
              <a:off x="6213842" y="4473859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2014</a:t>
              </a:r>
              <a:endParaRPr 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335415-F2AD-1941-B945-443585B41D97}"/>
                </a:ext>
              </a:extLst>
            </p:cNvPr>
            <p:cNvSpPr txBox="1"/>
            <p:nvPr/>
          </p:nvSpPr>
          <p:spPr>
            <a:xfrm>
              <a:off x="8478367" y="4476646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2017</a:t>
              </a:r>
              <a:endParaRPr 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5F2C31-1CEB-DF49-9CB1-C0A7B9B9B248}"/>
                </a:ext>
              </a:extLst>
            </p:cNvPr>
            <p:cNvSpPr txBox="1"/>
            <p:nvPr/>
          </p:nvSpPr>
          <p:spPr>
            <a:xfrm>
              <a:off x="3608283" y="3076927"/>
              <a:ext cx="18781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4.X</a:t>
              </a:r>
            </a:p>
            <a:p>
              <a:pPr algn="ctr"/>
              <a:r>
                <a:rPr lang="en-US" altLang="zh-CN" sz="1400" dirty="0"/>
                <a:t>C++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new/delete</a:t>
              </a:r>
            </a:p>
            <a:p>
              <a:pPr algn="ctr"/>
              <a:r>
                <a:rPr lang="en-US" altLang="zh-CN" sz="1400" dirty="0"/>
                <a:t>No-copy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system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memory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DC2026-86AA-D64D-8DF7-E57549FDB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9624" y="4048025"/>
              <a:ext cx="6740" cy="387942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FD6DBA-559A-4348-B301-54DFB63A564C}"/>
                </a:ext>
              </a:extLst>
            </p:cNvPr>
            <p:cNvSpPr txBox="1"/>
            <p:nvPr/>
          </p:nvSpPr>
          <p:spPr>
            <a:xfrm>
              <a:off x="5665752" y="2768284"/>
              <a:ext cx="180141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6.X</a:t>
              </a:r>
            </a:p>
            <a:p>
              <a:pPr algn="ctr"/>
              <a:r>
                <a:rPr lang="en-US" altLang="zh-CN" sz="1400" dirty="0"/>
                <a:t>Unified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memory</a:t>
              </a:r>
            </a:p>
            <a:p>
              <a:pPr algn="ctr"/>
              <a:r>
                <a:rPr lang="en-US" altLang="zh-CN" sz="1400" dirty="0"/>
                <a:t>Dynamic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Parallelism</a:t>
              </a:r>
            </a:p>
            <a:p>
              <a:pPr algn="ctr"/>
              <a:r>
                <a:rPr lang="en-US" altLang="zh-CN" sz="1400" dirty="0" err="1"/>
                <a:t>cuDNN</a:t>
              </a:r>
              <a:endParaRPr lang="en-US" altLang="zh-CN" sz="1400" dirty="0"/>
            </a:p>
            <a:p>
              <a:pPr algn="ctr"/>
              <a:r>
                <a:rPr lang="en-US" altLang="zh-CN" sz="1400" dirty="0"/>
                <a:t>(Kepler,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Maxwell)</a:t>
              </a:r>
              <a:endParaRPr lang="en-US" sz="140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F3E93B-5584-AC48-BB16-86CBAC40D89E}"/>
                </a:ext>
              </a:extLst>
            </p:cNvPr>
            <p:cNvCxnSpPr>
              <a:cxnSpLocks/>
              <a:stCxn id="19" idx="2"/>
              <a:endCxn id="15" idx="0"/>
            </p:cNvCxnSpPr>
            <p:nvPr/>
          </p:nvCxnSpPr>
          <p:spPr>
            <a:xfrm>
              <a:off x="6566457" y="3937835"/>
              <a:ext cx="5077" cy="536024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3C890-9E9A-7343-AD3D-CCE42183E35E}"/>
                </a:ext>
              </a:extLst>
            </p:cNvPr>
            <p:cNvSpPr txBox="1"/>
            <p:nvPr/>
          </p:nvSpPr>
          <p:spPr>
            <a:xfrm>
              <a:off x="7546550" y="2629210"/>
              <a:ext cx="20000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9.X</a:t>
              </a:r>
            </a:p>
            <a:p>
              <a:pPr algn="ctr"/>
              <a:r>
                <a:rPr lang="en-US" altLang="zh-CN" sz="1400" dirty="0"/>
                <a:t>Cooperative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groups</a:t>
              </a:r>
            </a:p>
            <a:p>
              <a:pPr algn="ctr"/>
              <a:r>
                <a:rPr lang="en-US" altLang="zh-CN" sz="1400" dirty="0"/>
                <a:t>MPS</a:t>
              </a:r>
            </a:p>
            <a:p>
              <a:pPr algn="ctr"/>
              <a:r>
                <a:rPr lang="en-US" altLang="zh-CN" sz="1400" dirty="0"/>
                <a:t>CUTLASS</a:t>
              </a:r>
            </a:p>
            <a:p>
              <a:pPr algn="ctr"/>
              <a:r>
                <a:rPr lang="en-US" altLang="zh-CN" sz="1400" dirty="0"/>
                <a:t>Tensor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core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operation</a:t>
              </a:r>
            </a:p>
            <a:p>
              <a:pPr algn="ctr"/>
              <a:r>
                <a:rPr lang="en-US" altLang="zh-CN" sz="1400" dirty="0"/>
                <a:t>(Volta)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A4CBC9-06B4-E740-A438-53DF22C9F29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8541539" y="4014205"/>
              <a:ext cx="5024" cy="448217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CE28F-DE30-D442-9843-CB763844FA12}"/>
                </a:ext>
              </a:extLst>
            </p:cNvPr>
            <p:cNvSpPr txBox="1"/>
            <p:nvPr/>
          </p:nvSpPr>
          <p:spPr>
            <a:xfrm>
              <a:off x="2131752" y="4821039"/>
              <a:ext cx="12994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1.0</a:t>
              </a:r>
            </a:p>
            <a:p>
              <a:pPr algn="ctr"/>
              <a:r>
                <a:rPr lang="en-US" altLang="zh-CN" sz="1400" dirty="0"/>
                <a:t>C99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support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F58B70-AB01-A844-A8EB-72B32FBDD2E1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V="1">
              <a:off x="2781470" y="4473859"/>
              <a:ext cx="1" cy="34718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91854F-9F96-C348-B168-6DD4D724058A}"/>
                </a:ext>
              </a:extLst>
            </p:cNvPr>
            <p:cNvSpPr txBox="1"/>
            <p:nvPr/>
          </p:nvSpPr>
          <p:spPr>
            <a:xfrm>
              <a:off x="2324272" y="4166082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2008</a:t>
              </a:r>
              <a:endParaRPr 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E429FE-52B0-C744-B619-FD240D247736}"/>
                </a:ext>
              </a:extLst>
            </p:cNvPr>
            <p:cNvSpPr txBox="1"/>
            <p:nvPr/>
          </p:nvSpPr>
          <p:spPr>
            <a:xfrm>
              <a:off x="6328644" y="4791562"/>
              <a:ext cx="229577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2.1</a:t>
              </a:r>
            </a:p>
            <a:p>
              <a:pPr algn="ctr"/>
              <a:r>
                <a:rPr lang="en-US" altLang="zh-CN" sz="1400" dirty="0"/>
                <a:t>C++14</a:t>
              </a:r>
            </a:p>
            <a:p>
              <a:pPr algn="ctr"/>
              <a:r>
                <a:rPr lang="en-US" altLang="zh-CN" sz="1400" dirty="0"/>
                <a:t>SPIR-V</a:t>
              </a:r>
            </a:p>
            <a:p>
              <a:pPr algn="ctr"/>
              <a:r>
                <a:rPr lang="en-US" altLang="zh-CN" sz="1400" dirty="0"/>
                <a:t>for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Vulkan</a:t>
              </a:r>
            </a:p>
            <a:p>
              <a:pPr algn="ctr"/>
              <a:r>
                <a:rPr lang="en-US" altLang="zh-CN" sz="1400" dirty="0"/>
                <a:t>subgroup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E4CEB-0D1F-8848-B5D4-D4B10DBC5FB6}"/>
                </a:ext>
              </a:extLst>
            </p:cNvPr>
            <p:cNvCxnSpPr>
              <a:cxnSpLocks/>
              <a:stCxn id="26" idx="0"/>
              <a:endCxn id="28" idx="2"/>
            </p:cNvCxnSpPr>
            <p:nvPr/>
          </p:nvCxnSpPr>
          <p:spPr>
            <a:xfrm flipV="1">
              <a:off x="7476533" y="4462422"/>
              <a:ext cx="2895" cy="32914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50A72-8F15-A244-AE56-1AD092A40CC1}"/>
                </a:ext>
              </a:extLst>
            </p:cNvPr>
            <p:cNvSpPr txBox="1"/>
            <p:nvPr/>
          </p:nvSpPr>
          <p:spPr>
            <a:xfrm>
              <a:off x="7022229" y="4154645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2015</a:t>
              </a:r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DE1363-B730-9D41-9EC7-FF6D8A23D5FE}"/>
                </a:ext>
              </a:extLst>
            </p:cNvPr>
            <p:cNvSpPr txBox="1"/>
            <p:nvPr/>
          </p:nvSpPr>
          <p:spPr>
            <a:xfrm>
              <a:off x="4990841" y="4801265"/>
              <a:ext cx="21599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2.0</a:t>
              </a:r>
            </a:p>
            <a:p>
              <a:pPr algn="ctr"/>
              <a:r>
                <a:rPr lang="en-US" altLang="zh-CN" sz="1400" dirty="0"/>
                <a:t>Shared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virtual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memory</a:t>
              </a:r>
            </a:p>
            <a:p>
              <a:pPr algn="ctr"/>
              <a:r>
                <a:rPr lang="en-US" altLang="zh-CN" sz="1400" dirty="0"/>
                <a:t>Nested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Parallelism</a:t>
              </a:r>
            </a:p>
            <a:p>
              <a:pPr algn="ctr"/>
              <a:r>
                <a:rPr lang="en-US" altLang="zh-CN" sz="1400" dirty="0"/>
                <a:t>Pipe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F5A7975-346B-5843-87FD-A12FAB072CC1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H="1" flipV="1">
              <a:off x="6068517" y="4440164"/>
              <a:ext cx="2310" cy="361101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5BD72-24BD-C440-93C1-94B53F2B5AFB}"/>
                </a:ext>
              </a:extLst>
            </p:cNvPr>
            <p:cNvSpPr txBox="1"/>
            <p:nvPr/>
          </p:nvSpPr>
          <p:spPr>
            <a:xfrm>
              <a:off x="5611318" y="4132387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2013</a:t>
              </a:r>
              <a:endParaRPr lang="en-US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CF178A-4518-DF4B-BC83-446A63CAB6C2}"/>
                </a:ext>
              </a:extLst>
            </p:cNvPr>
            <p:cNvSpPr txBox="1"/>
            <p:nvPr/>
          </p:nvSpPr>
          <p:spPr>
            <a:xfrm>
              <a:off x="9599828" y="4443938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2019</a:t>
              </a:r>
              <a:endParaRPr lang="en-US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5B5A6D-8CE4-FA4A-8A51-C749B69EE8EC}"/>
                </a:ext>
              </a:extLst>
            </p:cNvPr>
            <p:cNvSpPr txBox="1"/>
            <p:nvPr/>
          </p:nvSpPr>
          <p:spPr>
            <a:xfrm>
              <a:off x="8979823" y="3131466"/>
              <a:ext cx="1960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10.X</a:t>
              </a:r>
            </a:p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Graphs</a:t>
              </a:r>
            </a:p>
            <a:p>
              <a:pPr algn="ctr"/>
              <a:r>
                <a:rPr lang="en-US" altLang="zh-CN" sz="1400" dirty="0"/>
                <a:t>(Turing)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926A1AD-F854-8841-85A2-CDAA61D7FDA2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 flipH="1">
              <a:off x="9957520" y="3870130"/>
              <a:ext cx="2802" cy="573808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8A9127-7541-D44B-A71E-F376A2BC9D51}"/>
                </a:ext>
              </a:extLst>
            </p:cNvPr>
            <p:cNvSpPr txBox="1"/>
            <p:nvPr/>
          </p:nvSpPr>
          <p:spPr>
            <a:xfrm>
              <a:off x="3655024" y="4830742"/>
              <a:ext cx="15131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1.2</a:t>
              </a:r>
            </a:p>
            <a:p>
              <a:pPr algn="ctr"/>
              <a:r>
                <a:rPr lang="en-US" altLang="zh-CN" sz="1400" dirty="0"/>
                <a:t>Device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Partition</a:t>
              </a:r>
            </a:p>
            <a:p>
              <a:pPr algn="ctr"/>
              <a:r>
                <a:rPr lang="en-US" altLang="zh-CN" sz="1400" dirty="0"/>
                <a:t>Built-in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kernels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461B92-06C4-3D40-8470-7D7A2372B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8498" y="4462422"/>
              <a:ext cx="0" cy="358617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5154B6-F314-1D47-A2C7-D4B162ACDA5E}"/>
                </a:ext>
              </a:extLst>
            </p:cNvPr>
            <p:cNvSpPr txBox="1"/>
            <p:nvPr/>
          </p:nvSpPr>
          <p:spPr>
            <a:xfrm>
              <a:off x="3775069" y="4178296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2011</a:t>
              </a:r>
              <a:endParaRPr lang="en-US" sz="1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F62FBA-BFAC-D344-BA1F-515C16EF5F20}"/>
                </a:ext>
              </a:extLst>
            </p:cNvPr>
            <p:cNvSpPr txBox="1"/>
            <p:nvPr/>
          </p:nvSpPr>
          <p:spPr>
            <a:xfrm>
              <a:off x="7407932" y="4801151"/>
              <a:ext cx="2295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2.2</a:t>
              </a:r>
            </a:p>
            <a:p>
              <a:pPr algn="ctr"/>
              <a:r>
                <a:rPr lang="en-US" altLang="zh-CN" sz="1400" dirty="0"/>
                <a:t>C++14</a:t>
              </a:r>
            </a:p>
            <a:p>
              <a:pPr algn="ctr"/>
              <a:r>
                <a:rPr lang="en-US" altLang="zh-CN" sz="1400" dirty="0"/>
                <a:t>SPIR-V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4421F12-3535-5348-97EB-22572B63E436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V="1">
              <a:off x="8555821" y="4472011"/>
              <a:ext cx="2895" cy="32914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5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Microarchitecture</a:t>
            </a:r>
            <a:r>
              <a:rPr lang="en-US" altLang="zh-CN" sz="2600" baseline="30000" dirty="0">
                <a:latin typeface="Helvetica" pitchFamily="2" charset="0"/>
              </a:rPr>
              <a:t>1</a:t>
            </a:r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B2426C77-0FB2-9F4F-96A8-65095867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GV100:</a:t>
            </a:r>
          </a:p>
          <a:p>
            <a:pPr lvl="1"/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unit:</a:t>
            </a:r>
            <a:r>
              <a:rPr lang="zh-CN" altLang="en-US" dirty="0"/>
              <a:t> </a:t>
            </a:r>
            <a:r>
              <a:rPr lang="en-US" altLang="zh-CN" dirty="0"/>
              <a:t>SM=&gt;TPC=&gt;GPC=&gt;GPU</a:t>
            </a:r>
          </a:p>
          <a:p>
            <a:pPr lvl="1"/>
            <a:r>
              <a:rPr lang="en-US" altLang="zh-CN" dirty="0"/>
              <a:t>Multi-level</a:t>
            </a:r>
            <a:r>
              <a:rPr lang="zh-CN" altLang="en-US" dirty="0"/>
              <a:t> </a:t>
            </a:r>
            <a:r>
              <a:rPr lang="en-US" altLang="zh-CN" dirty="0"/>
              <a:t>memory:</a:t>
            </a:r>
            <a:r>
              <a:rPr lang="zh-CN" altLang="en-US" dirty="0"/>
              <a:t> </a:t>
            </a:r>
            <a:r>
              <a:rPr lang="en-US" altLang="zh-CN" dirty="0"/>
              <a:t>L1/</a:t>
            </a:r>
            <a:r>
              <a:rPr lang="en-US" altLang="zh-CN" dirty="0" err="1"/>
              <a:t>shmem</a:t>
            </a:r>
            <a:r>
              <a:rPr lang="en-US" altLang="zh-CN" dirty="0"/>
              <a:t>=&gt;L2=&gt;HBM</a:t>
            </a:r>
          </a:p>
          <a:p>
            <a:pPr lvl="1"/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simulator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8D40-8C2A-AD4E-B3B3-158FD7B5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7" y="2435856"/>
            <a:ext cx="6491123" cy="383626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94E6460-BA73-E146-96C3-51239A875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613" y="1385947"/>
            <a:ext cx="3874250" cy="5147478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82BD3E-734C-5845-AEF9-224325C57357}"/>
              </a:ext>
            </a:extLst>
          </p:cNvPr>
          <p:cNvCxnSpPr>
            <a:cxnSpLocks/>
          </p:cNvCxnSpPr>
          <p:nvPr/>
        </p:nvCxnSpPr>
        <p:spPr>
          <a:xfrm flipV="1">
            <a:off x="6669167" y="1469083"/>
            <a:ext cx="1221760" cy="1529586"/>
          </a:xfrm>
          <a:prstGeom prst="line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7BD2A6C-439A-7F4B-B3EF-25F0616A5B05}"/>
              </a:ext>
            </a:extLst>
          </p:cNvPr>
          <p:cNvCxnSpPr>
            <a:cxnSpLocks/>
          </p:cNvCxnSpPr>
          <p:nvPr/>
        </p:nvCxnSpPr>
        <p:spPr>
          <a:xfrm>
            <a:off x="6595239" y="3497309"/>
            <a:ext cx="1160224" cy="2960996"/>
          </a:xfrm>
          <a:prstGeom prst="line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F89074-9917-2C4F-BC24-AD54F5D39A1D}"/>
              </a:ext>
            </a:extLst>
          </p:cNvPr>
          <p:cNvSpPr txBox="1"/>
          <p:nvPr/>
        </p:nvSpPr>
        <p:spPr>
          <a:xfrm>
            <a:off x="405515" y="6466788"/>
            <a:ext cx="11104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[1]Volta</a:t>
            </a:r>
            <a:r>
              <a:rPr lang="zh-CN" altLang="en-US" sz="1200" dirty="0"/>
              <a:t> </a:t>
            </a:r>
            <a:r>
              <a:rPr lang="en-US" altLang="zh-CN" sz="1200" dirty="0"/>
              <a:t>Whitepaper.</a:t>
            </a:r>
            <a:r>
              <a:rPr lang="zh-CN" altLang="en-US" sz="1200" dirty="0"/>
              <a:t> </a:t>
            </a:r>
            <a:r>
              <a:rPr lang="en-US" sz="1200" dirty="0">
                <a:hlinkClick r:id="rId5"/>
              </a:rPr>
              <a:t>https://images.nvidia.com/content/volta-architecture/pdf/volta-architecture-whitepaper.pdf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58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GPGPU-Sim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GPGPU-</a:t>
            </a:r>
            <a:r>
              <a:rPr lang="en-US" altLang="zh-CN" dirty="0"/>
              <a:t>S</a:t>
            </a:r>
            <a:r>
              <a:rPr lang="en-US" dirty="0"/>
              <a:t>im</a:t>
            </a:r>
          </a:p>
          <a:p>
            <a:pPr lvl="1"/>
            <a:r>
              <a:rPr lang="en-US" dirty="0"/>
              <a:t>Widely used GPU simulator in the research community (1</a:t>
            </a:r>
            <a:r>
              <a:rPr lang="en-US" altLang="zh-CN" dirty="0"/>
              <a:t>3</a:t>
            </a:r>
            <a:r>
              <a:rPr lang="en-US" dirty="0"/>
              <a:t>00+ citations).</a:t>
            </a:r>
          </a:p>
          <a:p>
            <a:pPr lvl="1"/>
            <a:r>
              <a:rPr lang="en-US" dirty="0"/>
              <a:t>The third most cited simulator in computer architecture field (after GEM5</a:t>
            </a:r>
            <a:r>
              <a:rPr lang="en-US" altLang="zh-CN" dirty="0"/>
              <a:t>(+GEMS)</a:t>
            </a:r>
            <a:r>
              <a:rPr lang="en-US" dirty="0"/>
              <a:t> and </a:t>
            </a:r>
            <a:r>
              <a:rPr lang="en-US" dirty="0" err="1"/>
              <a:t>SimpleScalar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Function</a:t>
            </a:r>
            <a:r>
              <a:rPr lang="en-US" altLang="zh-CN" dirty="0"/>
              <a:t>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pPr lvl="1"/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vISA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mISA</a:t>
            </a:r>
            <a:r>
              <a:rPr lang="en-US" altLang="zh-CN" dirty="0"/>
              <a:t>)</a:t>
            </a:r>
            <a:endParaRPr lang="en-CA" dirty="0"/>
          </a:p>
          <a:p>
            <a:endParaRPr lang="en-US" dirty="0"/>
          </a:p>
          <a:p>
            <a:r>
              <a:rPr lang="en-US" dirty="0"/>
              <a:t>Performance model</a:t>
            </a:r>
          </a:p>
          <a:p>
            <a:pPr lvl="1"/>
            <a:r>
              <a:rPr lang="en-US" dirty="0"/>
              <a:t>Model microarchitecture timing relevant to GPU compute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t_gpu" id="{DDB88BF4-EE34-3C4C-8E97-8D3A2DC96185}" vid="{815358AD-3999-0647-AAB6-FA306B42DE24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t_gpu" id="{DDB88BF4-EE34-3C4C-8E97-8D3A2DC96185}" vid="{C5307003-9230-D448-899E-120EE45AEB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 Theme 1</Template>
  <TotalTime>5111</TotalTime>
  <Words>3970</Words>
  <Application>Microsoft Macintosh PowerPoint</Application>
  <PresentationFormat>Widescreen</PresentationFormat>
  <Paragraphs>792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Trebuchet MS</vt:lpstr>
      <vt:lpstr>Arial Narrow</vt:lpstr>
      <vt:lpstr>Gill Sans MT</vt:lpstr>
      <vt:lpstr>Calibri</vt:lpstr>
      <vt:lpstr>Cambria Math</vt:lpstr>
      <vt:lpstr>Garamond</vt:lpstr>
      <vt:lpstr>Arial</vt:lpstr>
      <vt:lpstr>Courier New</vt:lpstr>
      <vt:lpstr>Helvetica</vt:lpstr>
      <vt:lpstr>Calibri Light</vt:lpstr>
      <vt:lpstr>Sandia Theme 1</vt:lpstr>
      <vt:lpstr>Celestial</vt:lpstr>
      <vt:lpstr>GPGPU-Sim Overview</vt:lpstr>
      <vt:lpstr>Welcome!</vt:lpstr>
      <vt:lpstr>Outline</vt:lpstr>
      <vt:lpstr>Acknowledgements</vt:lpstr>
      <vt:lpstr>Outline</vt:lpstr>
      <vt:lpstr>GPU Introduction</vt:lpstr>
      <vt:lpstr>GPGPU Programming model evolution</vt:lpstr>
      <vt:lpstr>GPU Microarchitecture1</vt:lpstr>
      <vt:lpstr>GPGPU-Sim Introduction</vt:lpstr>
      <vt:lpstr>GPGPU-Sim Introduction</vt:lpstr>
      <vt:lpstr>Functional model</vt:lpstr>
      <vt:lpstr>Performance model</vt:lpstr>
      <vt:lpstr>GPUWattch: Power model</vt:lpstr>
      <vt:lpstr>GPUWattch: Power model</vt:lpstr>
      <vt:lpstr>Outline</vt:lpstr>
      <vt:lpstr>New Feature: Volta Model Motivation</vt:lpstr>
      <vt:lpstr>New features: Volta model1</vt:lpstr>
      <vt:lpstr>New features: Volta model1</vt:lpstr>
      <vt:lpstr>Hardware correlation for Volta model1</vt:lpstr>
      <vt:lpstr>Run closed source model1</vt:lpstr>
      <vt:lpstr>Tensor Core in GV100</vt:lpstr>
      <vt:lpstr>Tensor Core in Tesla Titan V1</vt:lpstr>
      <vt:lpstr>Run CUTLASS library</vt:lpstr>
      <vt:lpstr>Summary</vt:lpstr>
      <vt:lpstr>PowerPoint Presentation</vt:lpstr>
      <vt:lpstr>PowerPoint Presentation</vt:lpstr>
      <vt:lpstr>Thread Hierarchy Revisited</vt:lpstr>
      <vt:lpstr>Inside a SIMT Core</vt:lpstr>
      <vt:lpstr>SIMT Stack</vt:lpstr>
      <vt:lpstr>Constant Cache</vt:lpstr>
      <vt:lpstr>Coalescing</vt:lpstr>
      <vt:lpstr>Interconnection Network Model</vt:lpstr>
      <vt:lpstr>PTX</vt:lpstr>
      <vt:lpstr>SASS</vt:lpstr>
      <vt:lpstr>PTX vs. SASS</vt:lpstr>
      <vt:lpstr>Interfacing GPGPU-Sim to applications</vt:lpstr>
      <vt:lpstr>Interfacing GPGPU-Sim to applications</vt:lpstr>
      <vt:lpstr>GPGPU-Sim Runtime 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GPGPU-Sim Overview</dc:title>
  <dc:creator>Mengchi Zhang</dc:creator>
  <cp:lastModifiedBy>Hughes, Clayton</cp:lastModifiedBy>
  <cp:revision>195</cp:revision>
  <cp:lastPrinted>2019-08-14T23:20:01Z</cp:lastPrinted>
  <dcterms:created xsi:type="dcterms:W3CDTF">2019-09-09T04:30:52Z</dcterms:created>
  <dcterms:modified xsi:type="dcterms:W3CDTF">2019-10-23T20:54:52Z</dcterms:modified>
</cp:coreProperties>
</file>